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340" r:id="rId4"/>
    <p:sldId id="327" r:id="rId5"/>
    <p:sldId id="333" r:id="rId6"/>
    <p:sldId id="331" r:id="rId7"/>
    <p:sldId id="330" r:id="rId8"/>
    <p:sldId id="332" r:id="rId9"/>
    <p:sldId id="334" r:id="rId10"/>
    <p:sldId id="335" r:id="rId11"/>
    <p:sldId id="336" r:id="rId12"/>
    <p:sldId id="338" r:id="rId13"/>
  </p:sldIdLst>
  <p:sldSz cx="9144000" cy="6858000" type="screen4x3"/>
  <p:notesSz cx="6797675" cy="9926638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4">
          <p15:clr>
            <a:srgbClr val="A4A3A4"/>
          </p15:clr>
        </p15:guide>
        <p15:guide id="2" pos="64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pos="385">
          <p15:clr>
            <a:srgbClr val="A4A3A4"/>
          </p15:clr>
        </p15:guide>
        <p15:guide id="5" orient="horz" pos="9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76471"/>
    <a:srgbClr val="09562C"/>
    <a:srgbClr val="4C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86044" autoAdjust="0"/>
  </p:normalViewPr>
  <p:slideViewPr>
    <p:cSldViewPr snapToObjects="1">
      <p:cViewPr varScale="1">
        <p:scale>
          <a:sx n="76" d="100"/>
          <a:sy n="76" d="100"/>
        </p:scale>
        <p:origin x="-1674" y="-90"/>
      </p:cViewPr>
      <p:guideLst>
        <p:guide orient="horz" pos="981"/>
        <p:guide pos="385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3756" y="-72"/>
      </p:cViewPr>
      <p:guideLst>
        <p:guide orient="horz" pos="3107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3849688" y="9195118"/>
            <a:ext cx="2933700" cy="233192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393071"/>
            <a:ext cx="2946400" cy="496731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C0CF0E-1A96-4167-9B9C-14DA2945C64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2" name="Tekstfelt 1"/>
          <p:cNvSpPr txBox="1"/>
          <p:nvPr/>
        </p:nvSpPr>
        <p:spPr>
          <a:xfrm>
            <a:off x="374501" y="9195120"/>
            <a:ext cx="2160240" cy="58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SEGES P/S</a:t>
            </a:r>
            <a:br>
              <a:rPr lang="da-DK" dirty="0" smtClean="0"/>
            </a:br>
            <a:r>
              <a:rPr lang="da-DK" sz="1400" dirty="0" smtClean="0"/>
              <a:t>seges.dk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984954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733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65" tIns="46333" rIns="92665" bIns="46333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4955"/>
            <a:ext cx="5438775" cy="4467386"/>
          </a:xfrm>
          <a:prstGeom prst="rect">
            <a:avLst/>
          </a:prstGeom>
        </p:spPr>
        <p:txBody>
          <a:bodyPr vert="horz" lIns="92665" tIns="46333" rIns="92665" bIns="46333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310"/>
            <a:ext cx="2946400" cy="496731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310"/>
            <a:ext cx="2946400" cy="496731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FE4F35-38D1-4586-8062-C0D74F49BC4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56266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GES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km\Dropbox\Power Point\SEGES\Hjorrne3_linked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4" y="-11038"/>
            <a:ext cx="9143999" cy="476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>
          <a:xfrm>
            <a:off x="260276" y="4090646"/>
            <a:ext cx="7696100" cy="1268996"/>
          </a:xfrm>
        </p:spPr>
        <p:txBody>
          <a:bodyPr anchor="ctr">
            <a:normAutofit/>
          </a:bodyPr>
          <a:lstStyle>
            <a:lvl1pPr algn="l">
              <a:defRPr sz="2800" b="1" i="0" cap="all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da-DK" dirty="0" smtClean="0"/>
              <a:t>Klik for at tilføje tekst</a:t>
            </a:r>
            <a:endParaRPr lang="da-DK" dirty="0"/>
          </a:p>
        </p:txBody>
      </p:sp>
      <p:sp>
        <p:nvSpPr>
          <p:cNvPr id="17" name="Pladsholder til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255898" y="2644924"/>
            <a:ext cx="5031804" cy="936103"/>
          </a:xfrm>
        </p:spPr>
        <p:txBody>
          <a:bodyPr anchor="t">
            <a:noAutofit/>
          </a:bodyPr>
          <a:lstStyle>
            <a:lvl1pPr marL="0" indent="0">
              <a:buNone/>
              <a:defRPr sz="2000" b="1" baseline="0">
                <a:solidFill>
                  <a:schemeClr val="accent1"/>
                </a:solidFill>
              </a:defRPr>
            </a:lvl1pPr>
            <a:lvl2pPr marL="431800" indent="0">
              <a:buNone/>
              <a:defRPr/>
            </a:lvl2pPr>
          </a:lstStyle>
          <a:p>
            <a:pPr lvl="0"/>
            <a:r>
              <a:rPr lang="da-DK" dirty="0" smtClean="0"/>
              <a:t>Klik for at tilføje forfatter og hovedafdeling</a:t>
            </a:r>
          </a:p>
        </p:txBody>
      </p:sp>
      <p:sp>
        <p:nvSpPr>
          <p:cNvPr id="13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260276" y="1912145"/>
            <a:ext cx="3591644" cy="72476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31800" indent="0">
              <a:buNone/>
              <a:defRPr/>
            </a:lvl2pPr>
          </a:lstStyle>
          <a:p>
            <a:pPr lvl="0"/>
            <a:r>
              <a:rPr lang="da-DK" dirty="0" smtClean="0"/>
              <a:t>Klik for at tilføje sted og dato</a:t>
            </a:r>
          </a:p>
        </p:txBody>
      </p:sp>
      <p:sp>
        <p:nvSpPr>
          <p:cNvPr id="7" name="Pladsholder til billede 7"/>
          <p:cNvSpPr>
            <a:spLocks noGrp="1"/>
          </p:cNvSpPr>
          <p:nvPr>
            <p:ph type="pic" sz="quarter" idx="14" hasCustomPrompt="1"/>
          </p:nvPr>
        </p:nvSpPr>
        <p:spPr>
          <a:xfrm>
            <a:off x="285358" y="5676076"/>
            <a:ext cx="2486442" cy="117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t">
            <a:normAutofit/>
          </a:bodyPr>
          <a:lstStyle>
            <a:lvl1pPr marL="0" marR="0" indent="0" algn="ctr" defTabSz="1825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>
                <a:tab pos="0" algn="l"/>
              </a:tabLst>
              <a:defRPr lang="da-DK" sz="105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1825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da-DK" noProof="0" dirty="0" smtClean="0"/>
              <a:t>Klik og indsæt LD-logo her. Q:\SEGES_Visuel_identitet\PowerPoint\Skabeloner\Grafik til SEGES </a:t>
            </a:r>
            <a:r>
              <a:rPr lang="da-DK" noProof="0" dirty="0" err="1" smtClean="0"/>
              <a:t>pptx</a:t>
            </a:r>
            <a:endParaRPr lang="da-DK" noProof="0" dirty="0" smtClean="0"/>
          </a:p>
          <a:p>
            <a:pPr marL="447675" marR="0" lvl="0" indent="-447675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da-DK" noProof="0" dirty="0" smtClean="0"/>
          </a:p>
          <a:p>
            <a:pPr lvl="0"/>
            <a:endParaRPr lang="da-DK" noProof="0" dirty="0" smtClean="0"/>
          </a:p>
          <a:p>
            <a:pPr lvl="0"/>
            <a:r>
              <a:rPr lang="da-DK" noProof="0" dirty="0" smtClean="0"/>
              <a:t> </a:t>
            </a:r>
            <a:br>
              <a:rPr lang="da-DK" noProof="0" dirty="0" smtClean="0"/>
            </a:br>
            <a:endParaRPr lang="da-DK" noProof="0" dirty="0"/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5" hasCustomPrompt="1"/>
          </p:nvPr>
        </p:nvSpPr>
        <p:spPr>
          <a:xfrm>
            <a:off x="2843808" y="5676076"/>
            <a:ext cx="1922614" cy="9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t">
            <a:normAutofit/>
          </a:bodyPr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da-DK" sz="11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 smtClean="0"/>
              <a:t>Klik og indsæt </a:t>
            </a:r>
            <a:r>
              <a:rPr lang="da-DK" noProof="0" dirty="0" err="1" smtClean="0"/>
              <a:t>gudp</a:t>
            </a:r>
            <a:r>
              <a:rPr lang="da-DK" noProof="0" dirty="0" smtClean="0"/>
              <a:t>-logo </a:t>
            </a:r>
            <a:br>
              <a:rPr lang="da-DK" noProof="0" dirty="0" smtClean="0"/>
            </a:br>
            <a:r>
              <a:rPr lang="da-DK" noProof="0" dirty="0" smtClean="0"/>
              <a:t>eller fond-logo her. Q:\SEGES_Visuel_identitet\PowerPoint\Skabeloner\Grafik til SEGES </a:t>
            </a:r>
            <a:r>
              <a:rPr lang="da-DK" noProof="0" dirty="0" err="1" smtClean="0"/>
              <a:t>pptx</a:t>
            </a:r>
            <a:endParaRPr lang="da-DK" noProof="0" dirty="0" smtClean="0"/>
          </a:p>
          <a:p>
            <a:pPr lvl="0"/>
            <a:endParaRPr lang="da-DK" noProof="0" dirty="0" smtClean="0"/>
          </a:p>
          <a:p>
            <a:pPr lvl="0"/>
            <a:endParaRPr lang="da-DK" noProof="0" dirty="0"/>
          </a:p>
        </p:txBody>
      </p:sp>
      <p:sp>
        <p:nvSpPr>
          <p:cNvPr id="9" name="Pladsholder til billede 7"/>
          <p:cNvSpPr>
            <a:spLocks noGrp="1"/>
          </p:cNvSpPr>
          <p:nvPr>
            <p:ph type="pic" sz="quarter" idx="18" hasCustomPrompt="1"/>
          </p:nvPr>
        </p:nvSpPr>
        <p:spPr>
          <a:xfrm>
            <a:off x="4831686" y="5676076"/>
            <a:ext cx="1922614" cy="9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t">
            <a:normAutofit/>
          </a:bodyPr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da-DK" sz="11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 smtClean="0"/>
              <a:t>Klik og indsæt </a:t>
            </a:r>
            <a:r>
              <a:rPr lang="da-DK" noProof="0" dirty="0" err="1" smtClean="0"/>
              <a:t>gudp</a:t>
            </a:r>
            <a:r>
              <a:rPr lang="da-DK" noProof="0" dirty="0" smtClean="0"/>
              <a:t>-logo </a:t>
            </a:r>
            <a:br>
              <a:rPr lang="da-DK" noProof="0" dirty="0" smtClean="0"/>
            </a:br>
            <a:r>
              <a:rPr lang="da-DK" noProof="0" dirty="0" smtClean="0"/>
              <a:t>eller fond-logo her. Q:\SEGES_Visuel_identitet\PowerPoint\Skabeloner\Grafik til SEGES </a:t>
            </a:r>
            <a:r>
              <a:rPr lang="da-DK" noProof="0" dirty="0" err="1" smtClean="0"/>
              <a:t>pptx</a:t>
            </a:r>
            <a:endParaRPr lang="da-DK" noProof="0" dirty="0" smtClean="0"/>
          </a:p>
          <a:p>
            <a:pPr lvl="0"/>
            <a:endParaRPr lang="da-DK" noProof="0" dirty="0" smtClean="0"/>
          </a:p>
        </p:txBody>
      </p:sp>
      <p:pic>
        <p:nvPicPr>
          <p:cNvPr id="10" name="Picture 2" descr="C:\Users\akm\Dropbox\Power Point\SEGES\Seges_logo_RGB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3333" y="6041538"/>
            <a:ext cx="1844342" cy="64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6686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 logo+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‹nr.›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87193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‹nr.›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9" name="Billede 8" descr="grafik2.png"/>
          <p:cNvPicPr>
            <a:picLocks noChangeAspect="1"/>
          </p:cNvPicPr>
          <p:nvPr userDrawn="1"/>
        </p:nvPicPr>
        <p:blipFill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5434473"/>
            <a:ext cx="2699791" cy="1423527"/>
          </a:xfrm>
          <a:prstGeom prst="rect">
            <a:avLst/>
          </a:prstGeom>
        </p:spPr>
      </p:pic>
      <p:pic>
        <p:nvPicPr>
          <p:cNvPr id="11" name="Picture 2" descr="C:\Users\akm\Dropbox\Power Point\SEGES\Seges_logo_RGB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403" y="6287969"/>
            <a:ext cx="1320310" cy="46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5404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7"/>
          <p:cNvSpPr>
            <a:spLocks noGrp="1"/>
          </p:cNvSpPr>
          <p:nvPr>
            <p:ph type="pic" sz="quarter" idx="14" hasCustomPrompt="1"/>
          </p:nvPr>
        </p:nvSpPr>
        <p:spPr>
          <a:xfrm>
            <a:off x="285358" y="5676076"/>
            <a:ext cx="2486442" cy="117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t">
            <a:normAutofit/>
          </a:bodyPr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da-DK" sz="1100" kern="1200" baseline="0" noProof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 smtClean="0"/>
              <a:t>Klik og indsæt LD-logo her. Q:\SEGES_Visuel_identitet\PowerPoint\Skabeloner\Grafik til SEGES </a:t>
            </a:r>
            <a:r>
              <a:rPr lang="da-DK" noProof="0" dirty="0" err="1" smtClean="0"/>
              <a:t>pptx</a:t>
            </a:r>
            <a:endParaRPr lang="da-DK" noProof="0" dirty="0" smtClean="0"/>
          </a:p>
          <a:p>
            <a:pPr lvl="0"/>
            <a:endParaRPr lang="da-DK" noProof="0" dirty="0"/>
          </a:p>
        </p:txBody>
      </p:sp>
      <p:sp>
        <p:nvSpPr>
          <p:cNvPr id="12" name="Pladsholder til billede 7"/>
          <p:cNvSpPr>
            <a:spLocks noGrp="1"/>
          </p:cNvSpPr>
          <p:nvPr>
            <p:ph type="pic" sz="quarter" idx="15" hasCustomPrompt="1"/>
          </p:nvPr>
        </p:nvSpPr>
        <p:spPr>
          <a:xfrm>
            <a:off x="2843808" y="5676076"/>
            <a:ext cx="1922614" cy="9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t">
            <a:normAutofit/>
          </a:bodyPr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da-DK" sz="11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 smtClean="0"/>
              <a:t>Klik og indsæt </a:t>
            </a:r>
            <a:r>
              <a:rPr lang="da-DK" noProof="0" dirty="0" err="1" smtClean="0"/>
              <a:t>gudp</a:t>
            </a:r>
            <a:r>
              <a:rPr lang="da-DK" noProof="0" dirty="0" smtClean="0"/>
              <a:t>-logo </a:t>
            </a:r>
            <a:br>
              <a:rPr lang="da-DK" noProof="0" dirty="0" smtClean="0"/>
            </a:br>
            <a:r>
              <a:rPr lang="da-DK" noProof="0" dirty="0" smtClean="0"/>
              <a:t>eller fond-logo </a:t>
            </a:r>
            <a:r>
              <a:rPr lang="da-DK" noProof="0" dirty="0" err="1" smtClean="0"/>
              <a:t>herQ</a:t>
            </a:r>
            <a:r>
              <a:rPr lang="da-DK" noProof="0" dirty="0" smtClean="0"/>
              <a:t>:\</a:t>
            </a:r>
            <a:r>
              <a:rPr lang="da-DK" noProof="0" dirty="0" err="1" smtClean="0"/>
              <a:t>SEGES_Visuel_identitet</a:t>
            </a:r>
            <a:r>
              <a:rPr lang="da-DK" noProof="0" dirty="0" smtClean="0"/>
              <a:t>\PowerPoint\Skabeloner\Grafik til SEGES </a:t>
            </a:r>
            <a:r>
              <a:rPr lang="da-DK" noProof="0" dirty="0" err="1" smtClean="0"/>
              <a:t>pptx</a:t>
            </a:r>
            <a:endParaRPr lang="da-DK" noProof="0" dirty="0" smtClean="0"/>
          </a:p>
          <a:p>
            <a:pPr lvl="0"/>
            <a:endParaRPr lang="da-DK" noProof="0" dirty="0"/>
          </a:p>
        </p:txBody>
      </p:sp>
      <p:sp>
        <p:nvSpPr>
          <p:cNvPr id="13" name="Pladsholder til billede 7"/>
          <p:cNvSpPr>
            <a:spLocks noGrp="1"/>
          </p:cNvSpPr>
          <p:nvPr>
            <p:ph type="pic" sz="quarter" idx="18" hasCustomPrompt="1"/>
          </p:nvPr>
        </p:nvSpPr>
        <p:spPr>
          <a:xfrm>
            <a:off x="4831686" y="5676076"/>
            <a:ext cx="1922614" cy="9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t">
            <a:normAutofit/>
          </a:bodyPr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da-DK" sz="11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 smtClean="0"/>
              <a:t>Klik og indsæt </a:t>
            </a:r>
            <a:r>
              <a:rPr lang="da-DK" noProof="0" dirty="0" err="1" smtClean="0"/>
              <a:t>gudp</a:t>
            </a:r>
            <a:r>
              <a:rPr lang="da-DK" noProof="0" dirty="0" smtClean="0"/>
              <a:t>-logo </a:t>
            </a:r>
            <a:br>
              <a:rPr lang="da-DK" noProof="0" dirty="0" smtClean="0"/>
            </a:br>
            <a:r>
              <a:rPr lang="da-DK" noProof="0" dirty="0" smtClean="0"/>
              <a:t>eller fond-logo her. Q:\SEGES_Visuel_identitet\PowerPoint\Skabeloner\Grafik til SEGES </a:t>
            </a:r>
            <a:r>
              <a:rPr lang="da-DK" noProof="0" dirty="0" err="1" smtClean="0"/>
              <a:t>pptx</a:t>
            </a:r>
            <a:endParaRPr lang="da-DK" noProof="0" dirty="0" smtClean="0"/>
          </a:p>
          <a:p>
            <a:pPr lvl="0"/>
            <a:endParaRPr lang="da-DK" noProof="0" dirty="0"/>
          </a:p>
        </p:txBody>
      </p:sp>
      <p:sp>
        <p:nvSpPr>
          <p:cNvPr id="17" name="Titel 1"/>
          <p:cNvSpPr>
            <a:spLocks noGrp="1"/>
          </p:cNvSpPr>
          <p:nvPr>
            <p:ph type="ctrTitle" hasCustomPrompt="1"/>
          </p:nvPr>
        </p:nvSpPr>
        <p:spPr>
          <a:xfrm>
            <a:off x="285358" y="4090646"/>
            <a:ext cx="7696100" cy="850522"/>
          </a:xfrm>
        </p:spPr>
        <p:txBody>
          <a:bodyPr anchor="ctr">
            <a:normAutofit/>
          </a:bodyPr>
          <a:lstStyle>
            <a:lvl1pPr algn="l">
              <a:defRPr sz="2400" b="1" i="0" cap="all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da-DK" dirty="0" smtClean="0"/>
              <a:t>Klik for at tilføje tekst</a:t>
            </a:r>
            <a:endParaRPr lang="da-DK" dirty="0"/>
          </a:p>
        </p:txBody>
      </p:sp>
      <p:sp>
        <p:nvSpPr>
          <p:cNvPr id="18" name="Pladsholder til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282630" y="4999603"/>
            <a:ext cx="6449610" cy="67814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 baseline="0">
                <a:solidFill>
                  <a:schemeClr val="tx2"/>
                </a:solidFill>
              </a:defRPr>
            </a:lvl1pPr>
            <a:lvl2pPr marL="431800" indent="0">
              <a:buNone/>
              <a:defRPr/>
            </a:lvl2pPr>
          </a:lstStyle>
          <a:p>
            <a:pPr lvl="0"/>
            <a:r>
              <a:rPr lang="da-DK" dirty="0" smtClean="0"/>
              <a:t>Klik for at tilføje forfatter og afdeling</a:t>
            </a:r>
          </a:p>
        </p:txBody>
      </p:sp>
      <p:sp>
        <p:nvSpPr>
          <p:cNvPr id="20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876256" y="4999603"/>
            <a:ext cx="2079476" cy="676474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31800" indent="0">
              <a:buNone/>
              <a:defRPr/>
            </a:lvl2pPr>
          </a:lstStyle>
          <a:p>
            <a:pPr lvl="0"/>
            <a:r>
              <a:rPr lang="da-DK" dirty="0" smtClean="0"/>
              <a:t>Klik for at tilføje sted og dato</a:t>
            </a:r>
          </a:p>
        </p:txBody>
      </p:sp>
      <p:pic>
        <p:nvPicPr>
          <p:cNvPr id="3075" name="Picture 3" descr="C:\Users\akm\Dropbox\Power Point\SEGES\pptforside_man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67029"/>
            <a:ext cx="914400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km\Dropbox\Power Point\SEGES\Seges_logo_RGB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8128" y="6096356"/>
            <a:ext cx="1844342" cy="64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9461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- logo+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‹nr.›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70211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648268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7" name="Billede 6" descr="Udsnit_mønster_V2.png"/>
          <p:cNvPicPr>
            <a:picLocks noChangeAspect="1"/>
          </p:cNvPicPr>
          <p:nvPr userDrawn="1"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28" r="5859"/>
          <a:stretch>
            <a:fillRect/>
          </a:stretch>
        </p:blipFill>
        <p:spPr>
          <a:xfrm>
            <a:off x="6151044" y="0"/>
            <a:ext cx="2992956" cy="30480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2"/>
          </p:nvPr>
        </p:nvSpPr>
        <p:spPr>
          <a:xfrm>
            <a:off x="609600" y="1628775"/>
            <a:ext cx="7462838" cy="424815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‹nr.›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62175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3608" y="4048456"/>
            <a:ext cx="7200400" cy="1684800"/>
          </a:xfrm>
        </p:spPr>
        <p:txBody>
          <a:bodyPr anchor="t">
            <a:normAutofit/>
          </a:bodyPr>
          <a:lstStyle>
            <a:lvl1pPr algn="l">
              <a:defRPr sz="2800" b="0" cap="all" baseline="0">
                <a:solidFill>
                  <a:schemeClr val="accent1"/>
                </a:solidFill>
              </a:defRPr>
            </a:lvl1pPr>
          </a:lstStyle>
          <a:p>
            <a:r>
              <a:rPr lang="da-DK" dirty="0" smtClean="0"/>
              <a:t>Klik for at tilføje en </a:t>
            </a:r>
            <a:br>
              <a:rPr lang="da-DK" dirty="0" smtClean="0"/>
            </a:br>
            <a:r>
              <a:rPr lang="da-DK" dirty="0" smtClean="0"/>
              <a:t>sekundær tekst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043608" y="2380456"/>
            <a:ext cx="7200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Klik for at tilføje tekst</a:t>
            </a:r>
          </a:p>
        </p:txBody>
      </p:sp>
      <p:pic>
        <p:nvPicPr>
          <p:cNvPr id="6" name="Picture 7" descr="C:\Users\akm\Dropbox\Power Point\SEGES\Hjorrne3_linked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7713" y="0"/>
            <a:ext cx="5336287" cy="278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B89A3-8973-42B0-8984-94FFAA760A83}" type="slidenum">
              <a:rPr lang="da-DK" smtClean="0"/>
              <a:t>‹nr.›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i fuld stør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609600" y="1628800"/>
            <a:ext cx="3887788" cy="4536504"/>
          </a:xfrm>
        </p:spPr>
        <p:txBody>
          <a:bodyPr/>
          <a:lstStyle>
            <a:lvl1pPr latinLnBrk="0">
              <a:defRPr lang="da-DK" sz="2400"/>
            </a:lvl1pPr>
            <a:lvl2pPr>
              <a:defRPr lang="da-DK" sz="2000"/>
            </a:lvl2pPr>
            <a:lvl3pPr>
              <a:defRPr lang="da-DK" sz="1800"/>
            </a:lvl3pPr>
            <a:lvl4pPr>
              <a:defRPr lang="da-DK" sz="1600"/>
            </a:lvl4pPr>
            <a:lvl5pPr>
              <a:defRPr lang="da-DK" sz="1600"/>
            </a:lvl5pPr>
            <a:lvl6pPr>
              <a:defRPr lang="da-DK" sz="1600"/>
            </a:lvl6pPr>
            <a:lvl7pPr>
              <a:defRPr lang="da-DK" sz="1600"/>
            </a:lvl7pPr>
            <a:lvl8pPr>
              <a:defRPr lang="da-DK" sz="1600"/>
            </a:lvl8pPr>
            <a:lvl9pPr>
              <a:defRPr lang="da-DK"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716016" y="1628800"/>
            <a:ext cx="3970784" cy="4536504"/>
          </a:xfrm>
        </p:spPr>
        <p:txBody>
          <a:bodyPr/>
          <a:lstStyle>
            <a:lvl1pPr latinLnBrk="0">
              <a:defRPr lang="da-DK" sz="2400"/>
            </a:lvl1pPr>
            <a:lvl2pPr>
              <a:defRPr lang="da-DK" sz="2000"/>
            </a:lvl2pPr>
            <a:lvl3pPr>
              <a:defRPr lang="da-DK" sz="1800"/>
            </a:lvl3pPr>
            <a:lvl4pPr>
              <a:defRPr lang="da-DK" sz="1600"/>
            </a:lvl4pPr>
            <a:lvl5pPr>
              <a:defRPr lang="da-DK" sz="1600"/>
            </a:lvl5pPr>
            <a:lvl6pPr>
              <a:defRPr lang="da-DK" sz="1600"/>
            </a:lvl6pPr>
            <a:lvl7pPr>
              <a:defRPr lang="da-DK" sz="1600"/>
            </a:lvl7pPr>
            <a:lvl8pPr>
              <a:defRPr lang="da-DK" sz="1600"/>
            </a:lvl8pPr>
            <a:lvl9pPr>
              <a:defRPr lang="da-DK"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pPr/>
              <a:t>11-11-2015</a:t>
            </a:fld>
            <a:endParaRPr lang="da-DK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pPr/>
              <a:t>‹nr.›</a:t>
            </a:fld>
            <a:endParaRPr lang="da-DK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145529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SP Certificering+DanAv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7"/>
          <p:cNvSpPr>
            <a:spLocks noGrp="1"/>
          </p:cNvSpPr>
          <p:nvPr>
            <p:ph type="pic" sz="quarter" idx="14" hasCustomPrompt="1"/>
          </p:nvPr>
        </p:nvSpPr>
        <p:spPr>
          <a:xfrm>
            <a:off x="2506913" y="5877272"/>
            <a:ext cx="2137095" cy="97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t">
            <a:normAutofit/>
          </a:bodyPr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da-DK" sz="110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 smtClean="0"/>
              <a:t>Klik og indsæt LD-logo her Q:\SEGES_Visuel_identitet\PowerPoint\Skabeloner\Grafik til SEGES </a:t>
            </a:r>
            <a:r>
              <a:rPr lang="da-DK" noProof="0" dirty="0" err="1" smtClean="0"/>
              <a:t>pptx</a:t>
            </a:r>
            <a:endParaRPr lang="da-DK" noProof="0" dirty="0" smtClean="0"/>
          </a:p>
          <a:p>
            <a:pPr lvl="0"/>
            <a:endParaRPr lang="da-DK" noProof="0" dirty="0" smtClean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285358" y="4090646"/>
            <a:ext cx="7696100" cy="850522"/>
          </a:xfrm>
        </p:spPr>
        <p:txBody>
          <a:bodyPr anchor="ctr">
            <a:normAutofit/>
          </a:bodyPr>
          <a:lstStyle>
            <a:lvl1pPr algn="l">
              <a:defRPr sz="2400" b="1" i="0" cap="all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da-DK" dirty="0" smtClean="0"/>
              <a:t>Klik for at tilføje tekst</a:t>
            </a:r>
            <a:endParaRPr lang="da-DK" dirty="0"/>
          </a:p>
        </p:txBody>
      </p:sp>
      <p:sp>
        <p:nvSpPr>
          <p:cNvPr id="15" name="Pladsholder til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282630" y="4999603"/>
            <a:ext cx="6449610" cy="67814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 baseline="0">
                <a:solidFill>
                  <a:schemeClr val="tx2"/>
                </a:solidFill>
              </a:defRPr>
            </a:lvl1pPr>
            <a:lvl2pPr marL="431800" indent="0">
              <a:buNone/>
              <a:defRPr/>
            </a:lvl2pPr>
          </a:lstStyle>
          <a:p>
            <a:pPr lvl="0"/>
            <a:r>
              <a:rPr lang="da-DK" dirty="0" smtClean="0"/>
              <a:t>Klik for at tilføje forfatter og afdeling</a:t>
            </a:r>
          </a:p>
        </p:txBody>
      </p:sp>
      <p:sp>
        <p:nvSpPr>
          <p:cNvPr id="16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876256" y="4999603"/>
            <a:ext cx="2079476" cy="676474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31800" indent="0">
              <a:buNone/>
              <a:defRPr/>
            </a:lvl2pPr>
          </a:lstStyle>
          <a:p>
            <a:pPr lvl="0"/>
            <a:r>
              <a:rPr lang="da-DK" dirty="0" smtClean="0"/>
              <a:t>Klik for at tilføje sted og dato</a:t>
            </a:r>
          </a:p>
        </p:txBody>
      </p:sp>
      <p:pic>
        <p:nvPicPr>
          <p:cNvPr id="2050" name="Picture 2" descr="C:\Users\akm\Dropbox\Power Point\SEGES\SEGES_pptsvin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407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km\Dropbox\Power Point\SEGES\Grafik til SEGES pptx\DanAvl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8339" y="6057567"/>
            <a:ext cx="1459151" cy="7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akm\Dropbox\Power Point\SEGES\Grafik til SEGES pptx\ISO9001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72" y="6034006"/>
            <a:ext cx="1504394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km\Dropbox\Power Point\SEGES\Seges_logo_RGB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1778" y="6109056"/>
            <a:ext cx="1844342" cy="64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9681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km\Dropbox\Power Point\SEGES\Seges_logo_RGB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403" y="6287969"/>
            <a:ext cx="1320310" cy="46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609600" y="404664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indsætte</a:t>
            </a:r>
            <a:r>
              <a:rPr lang="en-US" dirty="0" smtClean="0"/>
              <a:t> </a:t>
            </a:r>
            <a:r>
              <a:rPr lang="en-US" dirty="0" err="1" smtClean="0"/>
              <a:t>titel</a:t>
            </a:r>
            <a:r>
              <a:rPr lang="en-US" dirty="0" smtClean="0"/>
              <a:t> </a:t>
            </a:r>
            <a:endParaRPr lang="da-DK" dirty="0" smtClean="0"/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55576" y="6486797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13" name="Pladsholder til diasnummer 4"/>
          <p:cNvSpPr>
            <a:spLocks noGrp="1"/>
          </p:cNvSpPr>
          <p:nvPr>
            <p:ph type="sldNum" sz="quarter" idx="4"/>
          </p:nvPr>
        </p:nvSpPr>
        <p:spPr>
          <a:xfrm>
            <a:off x="0" y="6486797"/>
            <a:ext cx="711200" cy="365125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‹nr.›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sp>
        <p:nvSpPr>
          <p:cNvPr id="2" name="Pladsholder til tekst 1"/>
          <p:cNvSpPr>
            <a:spLocks noGrp="1"/>
          </p:cNvSpPr>
          <p:nvPr>
            <p:ph type="body" idx="1"/>
          </p:nvPr>
        </p:nvSpPr>
        <p:spPr>
          <a:xfrm>
            <a:off x="609600" y="1608584"/>
            <a:ext cx="8077200" cy="4052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3124200" y="648679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9" r:id="rId3"/>
    <p:sldLayoutId id="2147483654" r:id="rId4"/>
    <p:sldLayoutId id="2147483667" r:id="rId5"/>
    <p:sldLayoutId id="2147483651" r:id="rId6"/>
    <p:sldLayoutId id="2147483652" r:id="rId7"/>
    <p:sldLayoutId id="2147483658" r:id="rId8"/>
    <p:sldLayoutId id="2147483666" r:id="rId9"/>
    <p:sldLayoutId id="2147483673" r:id="rId10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 cap="all" baseline="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447675" indent="-447675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●"/>
        <a:defRPr lang="en-US" sz="2400" kern="1200" dirty="0">
          <a:solidFill>
            <a:schemeClr val="tx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863600" indent="-4318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Arial" panose="020B0604020202020204" pitchFamily="34" charset="0"/>
        <a:buChar char="●"/>
        <a:defRPr lang="en-US" sz="2000" kern="1200" dirty="0">
          <a:solidFill>
            <a:schemeClr val="tx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295400" indent="-4318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●"/>
        <a:defRPr lang="en-US" sz="2000" kern="1200" dirty="0">
          <a:solidFill>
            <a:schemeClr val="tx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727200" indent="-4318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●"/>
        <a:defRPr lang="en-US" sz="2000" kern="1200" dirty="0">
          <a:solidFill>
            <a:schemeClr val="tx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159000" indent="-4318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●"/>
        <a:defRPr lang="da-DK" sz="2000" kern="1200" dirty="0">
          <a:solidFill>
            <a:schemeClr val="tx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7454" y="3789040"/>
            <a:ext cx="8344172" cy="1268996"/>
          </a:xfrm>
        </p:spPr>
        <p:txBody>
          <a:bodyPr>
            <a:noAutofit/>
          </a:bodyPr>
          <a:lstStyle/>
          <a:p>
            <a:r>
              <a:rPr lang="da-DK" dirty="0" smtClean="0"/>
              <a:t>vandområdeplaner</a:t>
            </a:r>
            <a:br>
              <a:rPr lang="da-DK" dirty="0" smtClean="0"/>
            </a:br>
            <a:r>
              <a:rPr lang="da-DK" dirty="0" smtClean="0"/>
              <a:t>- økonomiske udfordringer</a:t>
            </a:r>
            <a:br>
              <a:rPr lang="da-DK" dirty="0" smtClean="0"/>
            </a:br>
            <a:r>
              <a:rPr lang="da-DK" dirty="0" smtClean="0"/>
              <a:t>- eksempel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 smtClean="0"/>
              <a:t>Søren Kolind Hvid</a:t>
            </a:r>
            <a:br>
              <a:rPr lang="da-DK" dirty="0" smtClean="0"/>
            </a:br>
            <a:r>
              <a:rPr lang="da-DK" dirty="0" smtClean="0"/>
              <a:t>SEGES, Planter &amp; Miljø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/>
          </p:nvPr>
        </p:nvSpPr>
        <p:spPr>
          <a:xfrm>
            <a:off x="260276" y="1912145"/>
            <a:ext cx="4167708" cy="724767"/>
          </a:xfrm>
        </p:spPr>
        <p:txBody>
          <a:bodyPr/>
          <a:lstStyle/>
          <a:p>
            <a:r>
              <a:rPr lang="da-DK" dirty="0" smtClean="0"/>
              <a:t>5. Maj 2015</a:t>
            </a:r>
            <a:endParaRPr lang="da-DK" dirty="0"/>
          </a:p>
        </p:txBody>
      </p:sp>
      <p:sp>
        <p:nvSpPr>
          <p:cNvPr id="5" name="Pladsholder til billede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ladsholder til billede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Pladsholder til billede 6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94058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Hvem bliver især økonomisk udfordret?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10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602910" y="2924944"/>
            <a:ext cx="8077200" cy="3240360"/>
          </a:xfrm>
        </p:spPr>
        <p:txBody>
          <a:bodyPr>
            <a:normAutofit/>
          </a:bodyPr>
          <a:lstStyle/>
          <a:p>
            <a:r>
              <a:rPr lang="da-DK" dirty="0" smtClean="0"/>
              <a:t>Tidlig såning</a:t>
            </a:r>
          </a:p>
          <a:p>
            <a:r>
              <a:rPr lang="da-DK" dirty="0" smtClean="0"/>
              <a:t>Efterafgrøder uden sædskifteændring i korn</a:t>
            </a:r>
          </a:p>
          <a:p>
            <a:r>
              <a:rPr lang="da-DK" dirty="0" smtClean="0"/>
              <a:t>Mellemafgrøder</a:t>
            </a:r>
            <a:endParaRPr lang="da-DK" dirty="0"/>
          </a:p>
          <a:p>
            <a:r>
              <a:rPr lang="da-DK" dirty="0" smtClean="0"/>
              <a:t>Efterafgrøder i majs</a:t>
            </a:r>
          </a:p>
          <a:p>
            <a:r>
              <a:rPr lang="da-DK" dirty="0" smtClean="0"/>
              <a:t>Efterafgrøder med sædskifteændring til vårsæd</a:t>
            </a:r>
          </a:p>
          <a:p>
            <a:r>
              <a:rPr lang="da-DK" dirty="0" smtClean="0"/>
              <a:t>Skift fra majs til </a:t>
            </a:r>
            <a:r>
              <a:rPr lang="da-DK" dirty="0" err="1" smtClean="0"/>
              <a:t>kl.græs</a:t>
            </a:r>
            <a:r>
              <a:rPr lang="da-DK" dirty="0" smtClean="0"/>
              <a:t>/græs</a:t>
            </a:r>
          </a:p>
          <a:p>
            <a:r>
              <a:rPr lang="da-DK" dirty="0" smtClean="0"/>
              <a:t>Braklægning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602910" y="1597805"/>
            <a:ext cx="7161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Afhænger af hvordan en ny kvælstofregulering udformes og hvilke virkemidler, der kan anvendes </a:t>
            </a:r>
            <a:br>
              <a:rPr lang="da-DK" sz="2400" dirty="0" smtClean="0"/>
            </a:br>
            <a:r>
              <a:rPr lang="da-DK" sz="2400" dirty="0" smtClean="0"/>
              <a:t>på den enkelte bedrift.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8255426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1492" y="404664"/>
            <a:ext cx="8077200" cy="1143000"/>
          </a:xfrm>
        </p:spPr>
        <p:txBody>
          <a:bodyPr>
            <a:normAutofit/>
          </a:bodyPr>
          <a:lstStyle/>
          <a:p>
            <a:r>
              <a:rPr lang="da-DK" sz="3000" dirty="0" smtClean="0"/>
              <a:t>Case beregning for Svinebrug i Odense Fjord oplandet</a:t>
            </a:r>
            <a:endParaRPr lang="da-DK" sz="30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11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18420" y="1628800"/>
            <a:ext cx="8077200" cy="2880320"/>
          </a:xfrm>
        </p:spPr>
        <p:txBody>
          <a:bodyPr/>
          <a:lstStyle/>
          <a:p>
            <a:r>
              <a:rPr lang="da-DK" dirty="0" smtClean="0"/>
              <a:t>Dyrket areal: 363 ha.</a:t>
            </a:r>
          </a:p>
          <a:p>
            <a:r>
              <a:rPr lang="da-DK" dirty="0" smtClean="0"/>
              <a:t>Krav til reduktion af N-udledning: 5,1 kg N/ha</a:t>
            </a:r>
          </a:p>
          <a:p>
            <a:r>
              <a:rPr lang="da-DK" dirty="0" smtClean="0"/>
              <a:t>Ekstra virkemidler:</a:t>
            </a:r>
          </a:p>
          <a:p>
            <a:pPr lvl="1"/>
            <a:r>
              <a:rPr lang="da-DK" dirty="0" smtClean="0"/>
              <a:t>162 ha ekstra efterafgrøder</a:t>
            </a:r>
          </a:p>
          <a:p>
            <a:pPr lvl="1"/>
            <a:r>
              <a:rPr lang="da-DK" dirty="0" smtClean="0"/>
              <a:t>Heraf 110 ha med sædskifteændring fra vintersæd til vårsæd.</a:t>
            </a:r>
          </a:p>
          <a:p>
            <a:r>
              <a:rPr lang="da-DK" dirty="0" smtClean="0"/>
              <a:t>Samlet meromkostning: 343.000 kr. pr. år.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545266" y="4540478"/>
            <a:ext cx="6827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Beregnet med Kalkule Mark 2.0; der stilles til rådighed af SEGES.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80796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 på grund af kvælstofindsats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12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609600" y="1608584"/>
            <a:ext cx="8077200" cy="3476600"/>
          </a:xfrm>
        </p:spPr>
        <p:txBody>
          <a:bodyPr/>
          <a:lstStyle/>
          <a:p>
            <a:r>
              <a:rPr lang="da-DK" dirty="0" smtClean="0"/>
              <a:t>Omkostninger til nuværende regulering med undergødskning og efterafgrøder mv.</a:t>
            </a:r>
          </a:p>
          <a:p>
            <a:r>
              <a:rPr lang="da-DK" dirty="0" smtClean="0"/>
              <a:t>Omkostninger til ekstra efterafgrøder og randzoner (baseline).</a:t>
            </a:r>
          </a:p>
          <a:p>
            <a:r>
              <a:rPr lang="da-DK" dirty="0" smtClean="0"/>
              <a:t>Omkostninger til at nå 2021 målsætninger i vandområdeplaner.</a:t>
            </a:r>
          </a:p>
          <a:p>
            <a:r>
              <a:rPr lang="da-DK" dirty="0" smtClean="0"/>
              <a:t>Yderligere tab på grund af gradvis stigende undergødskning.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1459703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8077200" cy="936104"/>
          </a:xfrm>
        </p:spPr>
        <p:txBody>
          <a:bodyPr>
            <a:noAutofit/>
          </a:bodyPr>
          <a:lstStyle/>
          <a:p>
            <a:pPr algn="ctr"/>
            <a:r>
              <a:rPr lang="da-DK" sz="3200" dirty="0" smtClean="0"/>
              <a:t>Kvælstofindsats i </a:t>
            </a:r>
            <a:r>
              <a:rPr lang="da-DK" sz="3200" dirty="0" err="1" smtClean="0"/>
              <a:t>fht</a:t>
            </a:r>
            <a:r>
              <a:rPr lang="da-DK" sz="3200" dirty="0" smtClean="0"/>
              <a:t>. kystvande</a:t>
            </a:r>
            <a:br>
              <a:rPr lang="da-DK" sz="3200" dirty="0" smtClean="0"/>
            </a:br>
            <a:r>
              <a:rPr lang="da-DK" sz="3200" dirty="0" smtClean="0"/>
              <a:t>på landsplan</a:t>
            </a:r>
            <a:endParaRPr lang="da-DK" sz="32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2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042316011"/>
              </p:ext>
            </p:extLst>
          </p:nvPr>
        </p:nvGraphicFramePr>
        <p:xfrm>
          <a:off x="609600" y="1608138"/>
          <a:ext cx="80772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6656"/>
                <a:gridCol w="1810544"/>
              </a:tblGrid>
              <a:tr h="370840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Ton N pr. år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Kvælstofudledning 2008-2012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57.000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Effekt</a:t>
                      </a:r>
                      <a:r>
                        <a:rPr lang="da-DK" sz="2000" baseline="0" dirty="0" smtClean="0"/>
                        <a:t> af besluttede tiltag (ekstra </a:t>
                      </a:r>
                      <a:r>
                        <a:rPr lang="da-DK" sz="2000" baseline="0" dirty="0" err="1" smtClean="0"/>
                        <a:t>efterafgr</a:t>
                      </a:r>
                      <a:r>
                        <a:rPr lang="da-DK" sz="2000" baseline="0" dirty="0" smtClean="0"/>
                        <a:t>., randzoner)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8.400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Baseline kvælstofudledning</a:t>
                      </a:r>
                      <a:r>
                        <a:rPr lang="da-DK" sz="2000" baseline="0" dirty="0" smtClean="0"/>
                        <a:t> 2021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48.600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Målsætning kvælstofudledning 2021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42.000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”Rest” netto reduktionsbehov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6.600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Reduktionsbehov</a:t>
                      </a:r>
                      <a:r>
                        <a:rPr lang="da-DK" sz="2000" baseline="0" dirty="0" smtClean="0"/>
                        <a:t> (</a:t>
                      </a:r>
                      <a:r>
                        <a:rPr lang="da-DK" sz="2000" baseline="0" dirty="0" err="1" smtClean="0"/>
                        <a:t>oplande</a:t>
                      </a:r>
                      <a:r>
                        <a:rPr lang="da-DK" sz="2000" baseline="0" dirty="0" smtClean="0"/>
                        <a:t> med reduktionskrav)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7.800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Potentiel øgning</a:t>
                      </a:r>
                      <a:r>
                        <a:rPr lang="da-DK" sz="2000" baseline="0" dirty="0" smtClean="0"/>
                        <a:t> af kvælstofudledning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1.200</a:t>
                      </a:r>
                      <a:endParaRPr lang="da-DK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dsholder til sidefod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46555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8077200" cy="936104"/>
          </a:xfrm>
        </p:spPr>
        <p:txBody>
          <a:bodyPr>
            <a:noAutofit/>
          </a:bodyPr>
          <a:lstStyle/>
          <a:p>
            <a:pPr algn="ctr"/>
            <a:r>
              <a:rPr lang="da-DK" sz="3200" dirty="0" smtClean="0"/>
              <a:t>Kvælstofindsats i </a:t>
            </a:r>
            <a:r>
              <a:rPr lang="da-DK" sz="3200" dirty="0" err="1" smtClean="0"/>
              <a:t>fht</a:t>
            </a:r>
            <a:r>
              <a:rPr lang="da-DK" sz="3200" dirty="0" smtClean="0"/>
              <a:t>. kystvande</a:t>
            </a:r>
            <a:br>
              <a:rPr lang="da-DK" sz="3200" dirty="0" smtClean="0"/>
            </a:br>
            <a:r>
              <a:rPr lang="da-DK" sz="3200" dirty="0" smtClean="0"/>
              <a:t>på landsplan</a:t>
            </a:r>
            <a:endParaRPr lang="da-DK" sz="32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3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29324274"/>
              </p:ext>
            </p:extLst>
          </p:nvPr>
        </p:nvGraphicFramePr>
        <p:xfrm>
          <a:off x="585857" y="1251393"/>
          <a:ext cx="8077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6656"/>
                <a:gridCol w="1810544"/>
              </a:tblGrid>
              <a:tr h="370840">
                <a:tc>
                  <a:txBody>
                    <a:bodyPr/>
                    <a:lstStyle/>
                    <a:p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 smtClean="0"/>
                        <a:t>Ton N pr. år</a:t>
                      </a:r>
                      <a:endParaRPr lang="da-DK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200" dirty="0" smtClean="0"/>
                        <a:t>Reduktionsbehov</a:t>
                      </a:r>
                      <a:r>
                        <a:rPr lang="da-DK" sz="2200" baseline="0" dirty="0" smtClean="0"/>
                        <a:t> (</a:t>
                      </a:r>
                      <a:r>
                        <a:rPr lang="da-DK" sz="2200" baseline="0" dirty="0" err="1" smtClean="0"/>
                        <a:t>oplande</a:t>
                      </a:r>
                      <a:r>
                        <a:rPr lang="da-DK" sz="2200" baseline="0" dirty="0" smtClean="0"/>
                        <a:t> med reduktionskrav)</a:t>
                      </a:r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 smtClean="0"/>
                        <a:t>7.800</a:t>
                      </a:r>
                      <a:endParaRPr lang="da-DK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200" dirty="0" smtClean="0"/>
                        <a:t>Vådområder (heraf 236 ton i Nissum/Ringkøb.)</a:t>
                      </a:r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 smtClean="0"/>
                        <a:t>1.150</a:t>
                      </a:r>
                      <a:endParaRPr lang="da-DK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200" dirty="0" smtClean="0"/>
                        <a:t>Udtagning af lavbundsjord, forbud mod </a:t>
                      </a:r>
                      <a:r>
                        <a:rPr lang="da-DK" sz="2200" baseline="0" dirty="0" smtClean="0"/>
                        <a:t>gødskning på §3 arealer, </a:t>
                      </a:r>
                      <a:r>
                        <a:rPr lang="da-DK" sz="2200" dirty="0" smtClean="0"/>
                        <a:t>opkøb af dambrug, spildevandsindsats, 1 stenrev</a:t>
                      </a:r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 smtClean="0"/>
                        <a:t>450</a:t>
                      </a:r>
                      <a:endParaRPr lang="da-DK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200" dirty="0" smtClean="0"/>
                        <a:t>Resterende reduktionsbehov</a:t>
                      </a:r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 smtClean="0"/>
                        <a:t>6.200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200" dirty="0" smtClean="0"/>
                        <a:t>Heraf Nissum Fjord</a:t>
                      </a:r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 smtClean="0"/>
                        <a:t>416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200" dirty="0" smtClean="0"/>
                        <a:t>Heraf Ringkøbing</a:t>
                      </a:r>
                      <a:r>
                        <a:rPr lang="da-DK" sz="2200" baseline="0" dirty="0" smtClean="0"/>
                        <a:t> Fjord</a:t>
                      </a:r>
                      <a:endParaRPr lang="da-D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dirty="0" smtClean="0"/>
                        <a:t>906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dsholder til sidefod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501991" y="5241394"/>
            <a:ext cx="8377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Tværministerielt udvalg skal se på indsatsen i forhold til det resterende</a:t>
            </a:r>
            <a:br>
              <a:rPr lang="da-DK" sz="2000" dirty="0" smtClean="0"/>
            </a:br>
            <a:r>
              <a:rPr lang="da-DK" sz="2000" dirty="0" smtClean="0"/>
              <a:t>indsatsbehov på 6.200 ton N. Hvordan kvælstofregulering? Undtagelse?</a:t>
            </a:r>
            <a:endParaRPr lang="da-DK" sz="2000" dirty="0"/>
          </a:p>
        </p:txBody>
      </p:sp>
      <p:sp>
        <p:nvSpPr>
          <p:cNvPr id="8" name="Tekstboks 7"/>
          <p:cNvSpPr txBox="1"/>
          <p:nvPr/>
        </p:nvSpPr>
        <p:spPr>
          <a:xfrm>
            <a:off x="533946" y="5949280"/>
            <a:ext cx="6558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Tilstrækkeligt grundlag for høring af vandområdeplaner?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6659512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da-DK" sz="3200" dirty="0" smtClean="0"/>
              <a:t>Baseline for vandområderne Nissum Fjord og Ringkøbing Fjord</a:t>
            </a:r>
            <a:endParaRPr lang="da-DK" sz="3200" u="sng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4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571104366"/>
              </p:ext>
            </p:extLst>
          </p:nvPr>
        </p:nvGraphicFramePr>
        <p:xfrm>
          <a:off x="755576" y="1643115"/>
          <a:ext cx="7704856" cy="210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5703"/>
                <a:gridCol w="1135127"/>
                <a:gridCol w="1459449"/>
                <a:gridCol w="1378369"/>
                <a:gridCol w="1216208"/>
              </a:tblGrid>
              <a:tr h="1316806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Dyrket areal, </a:t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1000 ha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err="1" smtClean="0"/>
                        <a:t>Udled-ning</a:t>
                      </a:r>
                      <a:r>
                        <a:rPr lang="da-DK" sz="2000" dirty="0" smtClean="0"/>
                        <a:t/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2008-12, kg N/ha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smtClean="0"/>
                        <a:t>Baseline</a:t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kg N/ha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err="1" smtClean="0"/>
                        <a:t>Reduk-tion</a:t>
                      </a:r>
                      <a:r>
                        <a:rPr lang="da-DK" sz="2000" dirty="0" smtClean="0"/>
                        <a:t>,</a:t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kg N/ha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aseline="0" dirty="0" smtClean="0"/>
                        <a:t>Nissum Fjord</a:t>
                      </a:r>
                      <a:endParaRPr lang="da-DK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98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17,7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15,2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2,5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Ringkøbing</a:t>
                      </a:r>
                      <a:r>
                        <a:rPr lang="da-DK" sz="2000" baseline="0" dirty="0" smtClean="0"/>
                        <a:t> Fjord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211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17,4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15,4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2,0</a:t>
                      </a:r>
                      <a:endParaRPr lang="da-DK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dsholder til sidefod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Tekstboks 7"/>
          <p:cNvSpPr txBox="1"/>
          <p:nvPr/>
        </p:nvSpPr>
        <p:spPr>
          <a:xfrm>
            <a:off x="755576" y="4149080"/>
            <a:ext cx="8161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Ekstra efterafgrøder fra efteråret 2015 og randzoner udgør ca. 17 % af den</a:t>
            </a:r>
            <a:br>
              <a:rPr lang="da-DK" dirty="0" smtClean="0"/>
            </a:br>
            <a:r>
              <a:rPr lang="da-DK" dirty="0" smtClean="0"/>
              <a:t>reduktion, der indgår i baseline.</a:t>
            </a:r>
            <a:br>
              <a:rPr lang="da-DK" dirty="0" smtClean="0"/>
            </a:br>
            <a:r>
              <a:rPr lang="da-DK" dirty="0" smtClean="0"/>
              <a:t>Byudvikling, reduceret N-</a:t>
            </a:r>
            <a:r>
              <a:rPr lang="da-DK" dirty="0" err="1" smtClean="0"/>
              <a:t>deposition</a:t>
            </a:r>
            <a:r>
              <a:rPr lang="da-DK" dirty="0" smtClean="0"/>
              <a:t> og økologi er de største poster, der indgår</a:t>
            </a:r>
          </a:p>
          <a:p>
            <a:r>
              <a:rPr lang="da-DK" dirty="0" smtClean="0"/>
              <a:t>i baseline.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46781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720080"/>
          </a:xfrm>
        </p:spPr>
        <p:txBody>
          <a:bodyPr>
            <a:noAutofit/>
          </a:bodyPr>
          <a:lstStyle/>
          <a:p>
            <a:pPr algn="ctr"/>
            <a:r>
              <a:rPr lang="da-DK" sz="3200" dirty="0" smtClean="0"/>
              <a:t>Baselineeffekt på N-udledning</a:t>
            </a:r>
            <a:endParaRPr lang="da-DK" sz="32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5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864250995"/>
              </p:ext>
            </p:extLst>
          </p:nvPr>
        </p:nvGraphicFramePr>
        <p:xfrm>
          <a:off x="711199" y="1009739"/>
          <a:ext cx="7821241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014"/>
                <a:gridCol w="1464249"/>
                <a:gridCol w="2310978"/>
              </a:tblGrid>
              <a:tr h="370840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Ha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Ton N pr. år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Reduktion i landbrugsareal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106.000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2.205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Randzoner   </a:t>
                      </a:r>
                      <a:r>
                        <a:rPr lang="da-DK" sz="1600" dirty="0" smtClean="0"/>
                        <a:t>(ikke kompenseret)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25.000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385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Energiafgrøder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1.200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18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Økologisk</a:t>
                      </a:r>
                      <a:r>
                        <a:rPr lang="da-DK" sz="2000" baseline="0" dirty="0" smtClean="0"/>
                        <a:t> areal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120.000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567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Miljøgodkendelsesordning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475.000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315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err="1" smtClean="0"/>
                        <a:t>Kvælstofdeposition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1.155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Efterafgrøder   </a:t>
                      </a:r>
                      <a:r>
                        <a:rPr lang="da-DK" sz="1600" dirty="0" smtClean="0"/>
                        <a:t>(ikke kompenseret)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60.000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700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Slæt i stedet for afgræsning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8.000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89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Udvikling i udbytter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525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Vådområder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1.365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Rest (forsinkelse)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1.077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I alt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/>
                        <a:t>8.400</a:t>
                      </a:r>
                      <a:endParaRPr lang="da-DK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dsholder til sidefod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66698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da-DK" sz="3200" dirty="0" smtClean="0"/>
              <a:t>Effekt af forventede nye vådområdeprojekter</a:t>
            </a:r>
            <a:endParaRPr lang="da-DK" sz="32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6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029450882"/>
              </p:ext>
            </p:extLst>
          </p:nvPr>
        </p:nvGraphicFramePr>
        <p:xfrm>
          <a:off x="2242001" y="1844824"/>
          <a:ext cx="4322440" cy="2001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224"/>
                <a:gridCol w="1944216"/>
              </a:tblGrid>
              <a:tr h="812750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Ton kvælstof</a:t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 pr. år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Nissum</a:t>
                      </a:r>
                      <a:r>
                        <a:rPr lang="da-DK" sz="2000" baseline="0" dirty="0" smtClean="0"/>
                        <a:t> Fjord</a:t>
                      </a:r>
                      <a:endParaRPr lang="da-DK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53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Ringkøbing Fjord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183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Landsplan</a:t>
                      </a:r>
                      <a:r>
                        <a:rPr lang="da-DK" sz="2000" baseline="0" dirty="0" smtClean="0"/>
                        <a:t> i alt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1.150</a:t>
                      </a:r>
                      <a:endParaRPr lang="da-DK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dsholder til sidefod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0888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da-DK" sz="3200" dirty="0" smtClean="0"/>
              <a:t>Målsætninger for vandområderne Nissum Fjord og Ringkøbing Fjord</a:t>
            </a:r>
            <a:endParaRPr lang="da-DK" sz="3200" u="sng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7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723320453"/>
              </p:ext>
            </p:extLst>
          </p:nvPr>
        </p:nvGraphicFramePr>
        <p:xfrm>
          <a:off x="971600" y="1643115"/>
          <a:ext cx="7056784" cy="210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108"/>
                <a:gridCol w="1322772"/>
                <a:gridCol w="1249284"/>
                <a:gridCol w="1102310"/>
                <a:gridCol w="1102310"/>
              </a:tblGrid>
              <a:tr h="1316806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err="1" smtClean="0"/>
                        <a:t>Udled-ning</a:t>
                      </a:r>
                      <a:r>
                        <a:rPr lang="da-DK" sz="2000" dirty="0" smtClean="0"/>
                        <a:t/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2008-12, kg N/ha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smtClean="0"/>
                        <a:t>Baseline</a:t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kg N/ha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smtClean="0"/>
                        <a:t>Målsætning</a:t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kg</a:t>
                      </a:r>
                      <a:r>
                        <a:rPr lang="da-DK" sz="2000" baseline="0" dirty="0" smtClean="0"/>
                        <a:t> N/ha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smtClean="0"/>
                        <a:t>Krav til </a:t>
                      </a:r>
                      <a:r>
                        <a:rPr lang="da-DK" sz="2000" dirty="0" err="1" smtClean="0"/>
                        <a:t>reduk-tion</a:t>
                      </a:r>
                      <a:r>
                        <a:rPr lang="da-DK" sz="2000" dirty="0" smtClean="0"/>
                        <a:t/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kg N/ha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aseline="0" dirty="0" smtClean="0"/>
                        <a:t>Nissum Fjord</a:t>
                      </a:r>
                      <a:endParaRPr lang="da-DK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17,7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15,2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11,7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/>
                        <a:t>3,5</a:t>
                      </a:r>
                      <a:endParaRPr lang="da-DK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Ringkøbing</a:t>
                      </a:r>
                      <a:r>
                        <a:rPr lang="da-DK" sz="2000" baseline="0" dirty="0" smtClean="0"/>
                        <a:t> Fjord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17,4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15,4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11,9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/>
                        <a:t>3,5</a:t>
                      </a:r>
                      <a:endParaRPr lang="da-DK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dsholder til sidefod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64269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da-DK" sz="3200" dirty="0" smtClean="0"/>
              <a:t>Krav til reduktion i udvaskning</a:t>
            </a:r>
            <a:br>
              <a:rPr lang="da-DK" sz="3200" dirty="0" smtClean="0"/>
            </a:br>
            <a:r>
              <a:rPr lang="da-DK" sz="3200" dirty="0" smtClean="0"/>
              <a:t>fra rodzonen</a:t>
            </a:r>
            <a:endParaRPr lang="da-DK" sz="32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8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811335401"/>
              </p:ext>
            </p:extLst>
          </p:nvPr>
        </p:nvGraphicFramePr>
        <p:xfrm>
          <a:off x="971600" y="1643115"/>
          <a:ext cx="712879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368152"/>
                <a:gridCol w="1584176"/>
                <a:gridCol w="1800200"/>
              </a:tblGrid>
              <a:tr h="1065805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smtClean="0"/>
                        <a:t>Krav til </a:t>
                      </a:r>
                      <a:r>
                        <a:rPr lang="da-DK" sz="2000" dirty="0" err="1" smtClean="0"/>
                        <a:t>reduk-tion</a:t>
                      </a:r>
                      <a:r>
                        <a:rPr lang="da-DK" sz="2000" dirty="0" smtClean="0"/>
                        <a:t/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kg N/ha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err="1" smtClean="0"/>
                        <a:t>Gns</a:t>
                      </a:r>
                      <a:r>
                        <a:rPr lang="da-DK" sz="2000" dirty="0" smtClean="0"/>
                        <a:t>.</a:t>
                      </a:r>
                      <a:r>
                        <a:rPr lang="da-DK" sz="2000" baseline="0" dirty="0" smtClean="0"/>
                        <a:t> retention</a:t>
                      </a:r>
                      <a:br>
                        <a:rPr lang="da-DK" sz="2000" baseline="0" dirty="0" smtClean="0"/>
                      </a:br>
                      <a:r>
                        <a:rPr lang="da-DK" sz="2000" baseline="0" dirty="0" smtClean="0"/>
                        <a:t>pct.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smtClean="0"/>
                        <a:t>Reduktion i udvaskning fra rodzone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smtClean="0"/>
                        <a:t>kg N/ha*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aseline="0" dirty="0" smtClean="0"/>
                        <a:t>Nissum Fjord</a:t>
                      </a:r>
                      <a:endParaRPr lang="da-DK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/>
                        <a:t>3,5</a:t>
                      </a:r>
                      <a:endParaRPr lang="da-D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0" dirty="0" smtClean="0"/>
                        <a:t>75</a:t>
                      </a:r>
                      <a:endParaRPr lang="da-DK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/>
                        <a:t>14</a:t>
                      </a:r>
                      <a:endParaRPr lang="da-DK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Ringkøbing</a:t>
                      </a:r>
                      <a:r>
                        <a:rPr lang="da-DK" sz="2000" baseline="0" dirty="0" smtClean="0"/>
                        <a:t> Fjord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/>
                        <a:t>3,5</a:t>
                      </a:r>
                      <a:endParaRPr lang="da-D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0" dirty="0" smtClean="0"/>
                        <a:t>78</a:t>
                      </a:r>
                      <a:endParaRPr lang="da-DK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/>
                        <a:t>16</a:t>
                      </a:r>
                      <a:endParaRPr lang="da-DK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dsholder til sidefod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971600" y="4149080"/>
            <a:ext cx="6776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*)	Hvis reduktionen i N-udledning skal nås med virkemidler på</a:t>
            </a:r>
            <a:br>
              <a:rPr lang="da-DK" dirty="0" smtClean="0"/>
            </a:br>
            <a:r>
              <a:rPr lang="da-DK" dirty="0" smtClean="0"/>
              <a:t>	dyrkningsfladen.</a:t>
            </a:r>
          </a:p>
        </p:txBody>
      </p:sp>
    </p:spTree>
    <p:extLst>
      <p:ext uri="{BB962C8B-B14F-4D97-AF65-F5344CB8AC3E}">
        <p14:creationId xmlns:p14="http://schemas.microsoft.com/office/powerpoint/2010/main" val="4171183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128792" cy="1143000"/>
          </a:xfrm>
        </p:spPr>
        <p:txBody>
          <a:bodyPr>
            <a:normAutofit/>
          </a:bodyPr>
          <a:lstStyle/>
          <a:p>
            <a:pPr algn="ctr"/>
            <a:r>
              <a:rPr lang="da-DK" sz="3200" dirty="0" smtClean="0"/>
              <a:t>Krav til braklægning</a:t>
            </a:r>
            <a:endParaRPr lang="da-DK" sz="32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64DCF-9E8F-4C50-9914-5300485D61E2}" type="datetime2">
              <a:rPr lang="da-DK" smtClean="0"/>
              <a:pPr>
                <a:defRPr/>
              </a:pPr>
              <a:t>11. november 2015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184CA-CF82-4A4F-89A8-CEF063EB752F}" type="slidenum">
              <a:rPr lang="da-DK" smtClean="0"/>
              <a:pPr>
                <a:defRPr/>
              </a:pPr>
              <a:t>9</a:t>
            </a:fld>
            <a:r>
              <a:rPr lang="da-DK" smtClean="0">
                <a:solidFill>
                  <a:schemeClr val="bg1"/>
                </a:solidFill>
              </a:rPr>
              <a:t>...</a:t>
            </a:r>
            <a:r>
              <a:rPr lang="da-DK" smtClean="0"/>
              <a:t>|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147247894"/>
              </p:ext>
            </p:extLst>
          </p:nvPr>
        </p:nvGraphicFramePr>
        <p:xfrm>
          <a:off x="1231575" y="1496448"/>
          <a:ext cx="6336703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30"/>
                <a:gridCol w="1563602"/>
                <a:gridCol w="2057371"/>
              </a:tblGrid>
              <a:tr h="1065805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smtClean="0"/>
                        <a:t>Krav til reduktion i</a:t>
                      </a:r>
                      <a:r>
                        <a:rPr lang="da-DK" sz="2000" baseline="0" dirty="0" smtClean="0"/>
                        <a:t> udledning</a:t>
                      </a:r>
                      <a:r>
                        <a:rPr lang="da-DK" sz="2000" dirty="0" smtClean="0"/>
                        <a:t/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kg N/ha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smtClean="0"/>
                        <a:t>Krav til </a:t>
                      </a:r>
                      <a:r>
                        <a:rPr lang="da-DK" sz="2000" dirty="0" err="1" smtClean="0"/>
                        <a:t>brak-lægning</a:t>
                      </a:r>
                      <a:r>
                        <a:rPr lang="da-DK" sz="2000" dirty="0" smtClean="0"/>
                        <a:t/>
                      </a:r>
                      <a:br>
                        <a:rPr lang="da-DK" sz="2000" dirty="0" smtClean="0"/>
                      </a:br>
                      <a:r>
                        <a:rPr lang="da-DK" sz="2000" dirty="0" smtClean="0"/>
                        <a:t>%</a:t>
                      </a:r>
                      <a:r>
                        <a:rPr lang="da-DK" sz="2000" baseline="0" dirty="0" smtClean="0"/>
                        <a:t> af areal *</a:t>
                      </a:r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aseline="0" dirty="0" smtClean="0"/>
                        <a:t>Nissum Fjord</a:t>
                      </a:r>
                      <a:endParaRPr lang="da-DK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/>
                        <a:t>3,5</a:t>
                      </a:r>
                      <a:endParaRPr lang="da-D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/>
                        <a:t>24 %</a:t>
                      </a:r>
                      <a:endParaRPr lang="da-DK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Ringkøbing</a:t>
                      </a:r>
                      <a:r>
                        <a:rPr lang="da-DK" sz="2000" baseline="0" dirty="0" smtClean="0"/>
                        <a:t> Fjord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/>
                        <a:t>3,5</a:t>
                      </a:r>
                      <a:endParaRPr lang="da-D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 smtClean="0"/>
                        <a:t>25 %</a:t>
                      </a:r>
                      <a:endParaRPr lang="da-DK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dsholder til sidefod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1231575" y="4005064"/>
            <a:ext cx="68489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*)	Hvis braklægning er eneste virkemiddel og braklægningen</a:t>
            </a:r>
            <a:br>
              <a:rPr lang="da-DK" dirty="0" smtClean="0"/>
            </a:br>
            <a:r>
              <a:rPr lang="da-DK" dirty="0" smtClean="0"/>
              <a:t>	er jævnt fordelt.</a:t>
            </a:r>
          </a:p>
          <a:p>
            <a:endParaRPr lang="da-DK" dirty="0"/>
          </a:p>
          <a:p>
            <a:r>
              <a:rPr lang="da-DK" dirty="0" smtClean="0"/>
              <a:t>	Samme effekt på N-udledningen vil ofte kunne opnås med </a:t>
            </a:r>
            <a:br>
              <a:rPr lang="da-DK" dirty="0" smtClean="0"/>
            </a:br>
            <a:r>
              <a:rPr lang="da-DK" dirty="0" smtClean="0"/>
              <a:t>	25-30 % efterafgrøder.</a:t>
            </a:r>
          </a:p>
        </p:txBody>
      </p:sp>
    </p:spTree>
    <p:extLst>
      <p:ext uri="{BB962C8B-B14F-4D97-AF65-F5344CB8AC3E}">
        <p14:creationId xmlns:p14="http://schemas.microsoft.com/office/powerpoint/2010/main" val="17704278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ES">
  <a:themeElements>
    <a:clrScheme name="SEGES 1 - AKM">
      <a:dk1>
        <a:srgbClr val="000000"/>
      </a:dk1>
      <a:lt1>
        <a:sysClr val="window" lastClr="FFFFFF"/>
      </a:lt1>
      <a:dk2>
        <a:srgbClr val="09562C"/>
      </a:dk2>
      <a:lt2>
        <a:srgbClr val="E7E5DB"/>
      </a:lt2>
      <a:accent1>
        <a:srgbClr val="076471"/>
      </a:accent1>
      <a:accent2>
        <a:srgbClr val="C8C7B2"/>
      </a:accent2>
      <a:accent3>
        <a:srgbClr val="9DDCF9"/>
      </a:accent3>
      <a:accent4>
        <a:srgbClr val="7C9877"/>
      </a:accent4>
      <a:accent5>
        <a:srgbClr val="338291"/>
      </a:accent5>
      <a:accent6>
        <a:srgbClr val="E95D0F"/>
      </a:accent6>
      <a:hlink>
        <a:srgbClr val="7DA3AD"/>
      </a:hlink>
      <a:folHlink>
        <a:srgbClr val="E95D0F"/>
      </a:folHlink>
    </a:clrScheme>
    <a:fontScheme name="SE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SEGES.potx" id="{A1D754C6-402D-413A-B882-45D1C0F8DB71}" vid="{754D3CC7-479D-4DD6-BE6C-4D8BBBD5E07F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VFL 1">
      <a:dk1>
        <a:srgbClr val="3F3F3F"/>
      </a:dk1>
      <a:lt1>
        <a:sysClr val="window" lastClr="FFFFFF"/>
      </a:lt1>
      <a:dk2>
        <a:srgbClr val="09562C"/>
      </a:dk2>
      <a:lt2>
        <a:srgbClr val="C8C7B2"/>
      </a:lt2>
      <a:accent1>
        <a:srgbClr val="09562C"/>
      </a:accent1>
      <a:accent2>
        <a:srgbClr val="D0C22B"/>
      </a:accent2>
      <a:accent3>
        <a:srgbClr val="C8C7B2"/>
      </a:accent3>
      <a:accent4>
        <a:srgbClr val="000000"/>
      </a:accent4>
      <a:accent5>
        <a:srgbClr val="9DDCF9"/>
      </a:accent5>
      <a:accent6>
        <a:srgbClr val="E95D0F"/>
      </a:accent6>
      <a:hlink>
        <a:srgbClr val="09562C"/>
      </a:hlink>
      <a:folHlink>
        <a:srgbClr val="09562C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ynamicPublishingContent11 xmlns="http://schemas.microsoft.com/sharepoint/v3" xsi:nil="true"/>
    <DynamicPublishingContent14 xmlns="http://schemas.microsoft.com/sharepoint/v3" xsi:nil="true"/>
    <WebInfoSubjects xmlns="c027f136-810f-4bf1-8799-fe74b7b13f91" xsi:nil="true"/>
    <PublishingRollupImage xmlns="http://schemas.microsoft.com/sharepoint/v3" xsi:nil="true"/>
    <Rettighedsgruppe xmlns="c027f136-810f-4bf1-8799-fe74b7b13f91">1</Rettighedsgruppe>
    <Bevillingsgivere xmlns="c027f136-810f-4bf1-8799-fe74b7b13f91" xsi:nil="true"/>
    <Revisionsdato xmlns="5aa14257-579e-4a1f-bbbb-3c8dd7393476">2017-01-30T13:14:00+00:00</Revisionsdato>
    <IsHiddenFromRollup xmlns="c027f136-810f-4bf1-8799-fe74b7b13f91">0</IsHiddenFromRollup>
    <DynamicPublishingContent5 xmlns="http://schemas.microsoft.com/sharepoint/v3" xsi:nil="true"/>
    <GammelURL xmlns="c027f136-810f-4bf1-8799-fe74b7b13f91" xsi:nil="true"/>
    <DynamicPublishingContent12 xmlns="http://schemas.microsoft.com/sharepoint/v3" xsi:nil="true"/>
    <PublishingContactEmail xmlns="http://schemas.microsoft.com/sharepoint/v3" xsi:nil="true"/>
    <HeaderStyleDefinitions xmlns="http://schemas.microsoft.com/sharepoint/v3" xsi:nil="true"/>
    <DynamicPublishingContent4 xmlns="http://schemas.microsoft.com/sharepoint/v3" xsi:nil="true"/>
    <Skribenter xmlns="5aa14257-579e-4a1f-bbbb-3c8dd7393476">
      <UserInfo>
        <DisplayName/>
        <AccountId xsi:nil="true"/>
        <AccountType/>
      </UserInfo>
    </Skribenter>
    <PublishingVariationRelationshipLinkFieldID xmlns="http://schemas.microsoft.com/sharepoint/v3">
      <Url xsi:nil="true"/>
      <Description xsi:nil="true"/>
    </PublishingVariationRelationshipLinkFieldID>
    <PublishingPageContent xmlns="http://schemas.microsoft.com/sharepoint/v3" xsi:nil="true"/>
    <Projekter xmlns="c027f136-810f-4bf1-8799-fe74b7b13f91" xsi:nil="true"/>
    <DynamicPublishingContent7 xmlns="http://schemas.microsoft.com/sharepoint/v3" xsi:nil="true"/>
    <FinanceYear xmlns="c027f136-810f-4bf1-8799-fe74b7b13f91" xsi:nil="true"/>
    <Afsender xmlns="c027f136-810f-4bf1-8799-fe74b7b13f91">2</Afsender>
    <Arkiveringsdato xmlns="c027f136-810f-4bf1-8799-fe74b7b13f91">2099-12-31T23:00:00+00:00</Arkiveringsdato>
    <HitCount xmlns="c027f136-810f-4bf1-8799-fe74b7b13f91">0</HitCount>
    <DynamicPublishingContent6 xmlns="http://schemas.microsoft.com/sharepoint/v3" xsi:nil="true"/>
    <WebInfoLawCodes xmlns="c027f136-810f-4bf1-8799-fe74b7b13f91" xsi:nil="true"/>
    <Bekraeftelsesdato xmlns="5aa14257-579e-4a1f-bbbb-3c8dd7393476">2017-01-30T13:14:00+00:00</Bekraeftelsesdato>
    <DynamicPublishingContent1 xmlns="http://schemas.microsoft.com/sharepoint/v3" xsi:nil="true"/>
    <DynamicPublishingContent13 xmlns="http://schemas.microsoft.com/sharepoint/v3" xsi:nil="true"/>
    <PublishingVariationGroupID xmlns="http://schemas.microsoft.com/sharepoint/v3" xsi:nil="true"/>
    <ArticleStartDate xmlns="http://schemas.microsoft.com/sharepoint/v3">2017-01-30T13:15:38+00:00</ArticleStartDate>
    <Listekode xmlns="5aa14257-579e-4a1f-bbbb-3c8dd7393476" xsi:nil="true"/>
    <DynamicPublishingContent0 xmlns="http://schemas.microsoft.com/sharepoint/v3" xsi:nil="true"/>
    <ArticleByLine xmlns="http://schemas.microsoft.com/sharepoint/v3" xsi:nil="true"/>
    <PublishingImageCaption xmlns="http://schemas.microsoft.com/sharepoint/v3" xsi:nil="true"/>
    <Forfattere xmlns="5aa14257-579e-4a1f-bbbb-3c8dd7393476">
      <UserInfo>
        <DisplayName/>
        <AccountId xsi:nil="true"/>
        <AccountType/>
      </UserInfo>
    </Forfattere>
    <DynamicPublishingContent3 xmlns="http://schemas.microsoft.com/sharepoint/v3" xsi:nil="true"/>
    <Sorteringsorden xmlns="5aa14257-579e-4a1f-bbbb-3c8dd7393476" xsi:nil="true"/>
    <Audience xmlns="http://schemas.microsoft.com/sharepoint/v3" xsi:nil="true"/>
    <PublishingPageImage xmlns="http://schemas.microsoft.com/sharepoint/v3" xsi:nil="true"/>
    <Ansvarligafdeling xmlns="c027f136-810f-4bf1-8799-fe74b7b13f91" xsi:nil="true"/>
    <DynamicPublishingContent2 xmlns="http://schemas.microsoft.com/sharepoint/v3" xsi:nil="true"/>
    <SummaryLinks xmlns="http://schemas.microsoft.com/sharepoint/v3">&lt;div title="_schemaversion" id="_3"&gt;
  &lt;div title="_view"&gt;
    &lt;span title="_columns"&gt;1&lt;/span&gt;
    &lt;span title="_linkstyle"&gt;&lt;/span&gt;
    &lt;span title="_groupstyle"&gt;&lt;/span&gt;
  &lt;/div&gt;
&lt;/div&gt;</SummaryLinks>
    <EnclosureFor xmlns="c027f136-810f-4bf1-8799-fe74b7b13f91">
      <Url xsi:nil="true"/>
      <Description xsi:nil="true"/>
    </EnclosureFor>
    <PublishingExpirationDate xmlns="http://schemas.microsoft.com/sharepoint/v3" xsi:nil="true"/>
    <PublishingContactPicture xmlns="http://schemas.microsoft.com/sharepoint/v3">
      <Url xsi:nil="true"/>
      <Description xsi:nil="true"/>
    </PublishingContactPicture>
    <Informationsserie xmlns="5aa14257-579e-4a1f-bbbb-3c8dd7393476" xsi:nil="true"/>
    <PublishingStartDate xmlns="http://schemas.microsoft.com/sharepoint/v3" xsi:nil="true"/>
    <Ingen_x0020_besked_x0020_ved_x0020_arkivering xmlns="c027f136-810f-4bf1-8799-fe74b7b13f91">false</Ingen_x0020_besked_x0020_ved_x0020_arkivering>
    <NetSkabelonValue xmlns="c027f136-810f-4bf1-8799-fe74b7b13f91" xsi:nil="true"/>
    <PermalinkID xmlns="c027f136-810f-4bf1-8799-fe74b7b13f91">994cbc41-8209-4d3e-890a-6fb21508c43f</PermalinkID>
    <WebInfoMultiSelect xmlns="c027f136-810f-4bf1-8799-fe74b7b13f91" xsi:nil="true"/>
    <Afrapportering xmlns="8dd19670-a623-4c4a-8cd0-9c7122017949">588;#Økonomisk optimering af den målrettede miljøregulering</Afrapportering>
    <Kontaktpersoner xmlns="5aa14257-579e-4a1f-bbbb-3c8dd7393476">
      <UserInfo>
        <DisplayName/>
        <AccountId xsi:nil="true"/>
        <AccountType/>
      </UserInfo>
    </Kontaktpersoner>
    <DynamicPublishingContent9 xmlns="http://schemas.microsoft.com/sharepoint/v3" xsi:nil="true"/>
    <DynamicPublishingContent10 xmlns="http://schemas.microsoft.com/sharepoint/v3" xsi:nil="true"/>
    <PublishingContact xmlns="http://schemas.microsoft.com/sharepoint/v3">
      <UserInfo>
        <DisplayName/>
        <AccountId xsi:nil="true"/>
        <AccountType/>
      </UserInfo>
    </PublishingContact>
    <PublishingContactName xmlns="http://schemas.microsoft.com/sharepoint/v3" xsi:nil="true"/>
    <Noegleord xmlns="5aa14257-579e-4a1f-bbbb-3c8dd7393476" xsi:nil="true"/>
    <DynamicPublishingContent8 xmlns="http://schemas.microsoft.com/sharepoint/v3" xsi:nil="true"/>
    <TaksonomiTaxHTField0 xmlns="c027f136-810f-4bf1-8799-fe74b7b13f91">
      <Terms xmlns="http://schemas.microsoft.com/office/infopath/2007/PartnerControls"/>
    </TaksonomiTaxHTField0>
    <TaxCatchAll xmlns="303eeafb-7dff-46db-9396-e9c651f530ea"/>
    <Comments xmlns="http://schemas.microsoft.com/sharepoint/v3">Den 5. maj 2015.</Comments>
    <Nummer xmlns="5aa14257-579e-4a1f-bbbb-3c8dd7393476" xsi:nil="true"/>
    <HideInRollups xmlns="c027f136-810f-4bf1-8799-fe74b7b13f91">false</HideInRollups>
    <_dlc_DocId xmlns="303eeafb-7dff-46db-9396-e9c651f530ea">LBINFO-1243743680-5766</_dlc_DocId>
    <_dlc_DocIdUrl xmlns="303eeafb-7dff-46db-9396-e9c651f530ea">
      <Url>https://sp.landbrugsinfo.dk/Afrapportering/2015/_layouts/DocIdRedir.aspx?ID=LBINFO-1243743680-5766</Url>
      <Description>LBINFO-1243743680-5766</Description>
    </_dlc_DocIdUrl>
    <ProjectID xmlns="c70df750-5352-4088-a10b-a69e290d946e">X588X</Projec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Set Item Permission, based on rettighedsgruppe</Name>
    <Synchronization>Asynchronous</Synchronization>
    <Type>10001</Type>
    <SequenceNumber>1010</SequenceNumber>
    <Assembly>DAAS.WebInfo.Common, Version=1.0.0.0, Culture=neutral, PublicKeyToken=f192aeb827ef4bcc</Assembly>
    <Class>DAAS.WebInfo.Common.EventReceivers.RightsGroupItemEventReceiver</Class>
    <Data/>
    <Filter/>
  </Receiver>
  <Receiver>
    <Name>Set Item Permission, based on rettighedsgruppe</Name>
    <Synchronization>Asynchronous</Synchronization>
    <Type>10002</Type>
    <SequenceNumber>1010</SequenceNumber>
    <Assembly>DAAS.WebInfo.Common, Version=1.0.0.0, Culture=neutral, PublicKeyToken=f192aeb827ef4bcc</Assembly>
    <Class>DAAS.WebInfo.Common.EventReceivers.RightsGroupItemEventReceiver</Class>
    <Data/>
    <Filter/>
  </Receiver>
  <Receiver>
    <Name>WebInfo Content Page Event</Name>
    <Synchronization>Synchronous</Synchronization>
    <Type>1</Type>
    <SequenceNumber>1030</SequenceNumber>
    <Assembly>DAAS.WebInfo.Common, Version=1.0.0.0, Culture=neutral, PublicKeyToken=f192aeb827ef4bcc</Assembly>
    <Class>DAAS.WebInfo.Common.EventReceivers.WebInfoContentPageEventReceiver</Class>
    <Data/>
    <Filter/>
  </Receiver>
  <Receiver>
    <Name>WebInfo Content Page Event</Name>
    <Synchronization>Synchronous</Synchronization>
    <Type>2</Type>
    <SequenceNumber>1030</SequenceNumber>
    <Assembly>DAAS.WebInfo.Common, Version=1.0.0.0, Culture=neutral, PublicKeyToken=f192aeb827ef4bcc</Assembly>
    <Class>DAAS.WebInfo.Common.EventReceivers.WebInfoContentPageEventReceiver</Class>
    <Data/>
    <Filter/>
  </Receiver>
  <Receiver>
    <Name>WebInfo Content Page Event</Name>
    <Synchronization>Asynchronous</Synchronization>
    <Type>10002</Type>
    <SequenceNumber>1030</SequenceNumber>
    <Assembly>DAAS.WebInfo.Common, Version=1.0.0.0, Culture=neutral, PublicKeyToken=f192aeb827ef4bcc</Assembly>
    <Class>DAAS.WebInfo.Common.EventReceivers.WebInfoContentPageEventReceiver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andbrugsinfo Artikelside" ma:contentTypeID="0x010100C568DB52D9D0A14D9B2FDCC96666E9F2007948130EC3DB064584E219954237AF3900242457EFB8B24247815D688C526CD44D00C26A9DBCB02B5C4DA1F017B836C045C00060750ADE2E6249BABB5C6118FC133DE800B6E1A9893ABA4670B08C14B9C53A30D30016A1B8B879019B40A89B0294CD42210C" ma:contentTypeVersion="99" ma:contentTypeDescription="Den primære contenttype der anvendes på Landbrugsinfo" ma:contentTypeScope="" ma:versionID="117efc10c391e0747e80fd0529b5b7c2">
  <xsd:schema xmlns:xsd="http://www.w3.org/2001/XMLSchema" xmlns:xs="http://www.w3.org/2001/XMLSchema" xmlns:p="http://schemas.microsoft.com/office/2006/metadata/properties" xmlns:ns1="http://schemas.microsoft.com/sharepoint/v3" xmlns:ns2="c027f136-810f-4bf1-8799-fe74b7b13f91" xmlns:ns3="5aa14257-579e-4a1f-bbbb-3c8dd7393476" xmlns:ns4="303eeafb-7dff-46db-9396-e9c651f530ea" xmlns:ns5="8dd19670-a623-4c4a-8cd0-9c7122017949" xmlns:ns6="c70df750-5352-4088-a10b-a69e290d946e" targetNamespace="http://schemas.microsoft.com/office/2006/metadata/properties" ma:root="true" ma:fieldsID="f0faed57db0c669d165bd617b058416f" ns1:_="" ns2:_="" ns3:_="" ns4:_="" ns5:_="" ns6:_="">
    <xsd:import namespace="http://schemas.microsoft.com/sharepoint/v3"/>
    <xsd:import namespace="c027f136-810f-4bf1-8799-fe74b7b13f91"/>
    <xsd:import namespace="5aa14257-579e-4a1f-bbbb-3c8dd7393476"/>
    <xsd:import namespace="303eeafb-7dff-46db-9396-e9c651f530ea"/>
    <xsd:import namespace="8dd19670-a623-4c4a-8cd0-9c7122017949"/>
    <xsd:import namespace="c70df750-5352-4088-a10b-a69e290d946e"/>
    <xsd:element name="properties">
      <xsd:complexType>
        <xsd:sequence>
          <xsd:element name="documentManagement">
            <xsd:complexType>
              <xsd:all>
                <xsd:element ref="ns1:Comments"/>
                <xsd:element ref="ns1:PublishingStartDate" minOccurs="0"/>
                <xsd:element ref="ns1:PublishingExpirationDate" minOccurs="0"/>
                <xsd:element ref="ns1:PublishingContact" minOccurs="0"/>
                <xsd:element ref="ns1:PublishingContactEmail" minOccurs="0"/>
                <xsd:element ref="ns1:PublishingContactName" minOccurs="0"/>
                <xsd:element ref="ns1:PublishingContactPicture" minOccurs="0"/>
                <xsd:element ref="ns1:PublishingPageLayout" minOccurs="0"/>
                <xsd:element ref="ns1:PublishingVariationGroupID" minOccurs="0"/>
                <xsd:element ref="ns1:PublishingVariationRelationshipLinkFieldID" minOccurs="0"/>
                <xsd:element ref="ns1:PublishingRollupImage" minOccurs="0"/>
                <xsd:element ref="ns1:Audience" minOccurs="0"/>
                <xsd:element ref="ns1:PublishingPageImage" minOccurs="0"/>
                <xsd:element ref="ns1:PublishingPageContent" minOccurs="0"/>
                <xsd:element ref="ns1:SummaryLinks" minOccurs="0"/>
                <xsd:element ref="ns1:ArticleByLine" minOccurs="0"/>
                <xsd:element ref="ns1:ArticleStartDate" minOccurs="0"/>
                <xsd:element ref="ns1:PublishingImageCaption" minOccurs="0"/>
                <xsd:element ref="ns1:HeaderStyleDefinitions" minOccurs="0"/>
                <xsd:element ref="ns2:Ansvarligafdeling" minOccurs="0"/>
                <xsd:element ref="ns3:Forfattere" minOccurs="0"/>
                <xsd:element ref="ns2:Rettighedsgruppe"/>
                <xsd:element ref="ns3:Listekode" minOccurs="0"/>
                <xsd:element ref="ns3:Nummer" minOccurs="0"/>
                <xsd:element ref="ns3:Noegleord" minOccurs="0"/>
                <xsd:element ref="ns3:Informationsserie" minOccurs="0"/>
                <xsd:element ref="ns3:Bekraeftelsesdato" minOccurs="0"/>
                <xsd:element ref="ns3:Revisionsdato" minOccurs="0"/>
                <xsd:element ref="ns2:Afsender" minOccurs="0"/>
                <xsd:element ref="ns2:Arkiveringsdato" minOccurs="0"/>
                <xsd:element ref="ns2:Ingen_x0020_besked_x0020_ved_x0020_arkivering" minOccurs="0"/>
                <xsd:element ref="ns2:HideInRollups" minOccurs="0"/>
                <xsd:element ref="ns2:IsHiddenFromRollup" minOccurs="0"/>
                <xsd:element ref="ns1:DynamicPublishingContent0" minOccurs="0"/>
                <xsd:element ref="ns1:DynamicPublishingContent1" minOccurs="0"/>
                <xsd:element ref="ns1:DynamicPublishingContent2" minOccurs="0"/>
                <xsd:element ref="ns1:DynamicPublishingContent3" minOccurs="0"/>
                <xsd:element ref="ns1:DynamicPublishingContent4" minOccurs="0"/>
                <xsd:element ref="ns1:DynamicPublishingContent5" minOccurs="0"/>
                <xsd:element ref="ns3:Sorteringsorden" minOccurs="0"/>
                <xsd:element ref="ns2:EnclosureFor" minOccurs="0"/>
                <xsd:element ref="ns2:GammelURL" minOccurs="0"/>
                <xsd:element ref="ns2:NetSkabelonValue" minOccurs="0"/>
                <xsd:element ref="ns2:Projekter" minOccurs="0"/>
                <xsd:element ref="ns2:WebInfoSubjects" minOccurs="0"/>
                <xsd:element ref="ns2:HitCount" minOccurs="0"/>
                <xsd:element ref="ns2:PermalinkID" minOccurs="0"/>
                <xsd:element ref="ns2:WebInfoMultiSelect" minOccurs="0"/>
                <xsd:element ref="ns4:_dlc_DocId" minOccurs="0"/>
                <xsd:element ref="ns4:_dlc_DocIdUrl" minOccurs="0"/>
                <xsd:element ref="ns4:_dlc_DocIdPersistId" minOccurs="0"/>
                <xsd:element ref="ns1:DynamicPublishingContent6" minOccurs="0"/>
                <xsd:element ref="ns1:DynamicPublishingContent7" minOccurs="0"/>
                <xsd:element ref="ns1:DynamicPublishingContent8" minOccurs="0"/>
                <xsd:element ref="ns1:DynamicPublishingContent9" minOccurs="0"/>
                <xsd:element ref="ns1:DynamicPublishingContent10" minOccurs="0"/>
                <xsd:element ref="ns1:DynamicPublishingContent11" minOccurs="0"/>
                <xsd:element ref="ns1:DynamicPublishingContent12" minOccurs="0"/>
                <xsd:element ref="ns1:DynamicPublishingContent13" minOccurs="0"/>
                <xsd:element ref="ns1:DynamicPublishingContent14" minOccurs="0"/>
                <xsd:element ref="ns2:TaksonomiTaxHTField0" minOccurs="0"/>
                <xsd:element ref="ns4:TaxCatchAll" minOccurs="0"/>
                <xsd:element ref="ns4:TaxCatchAllLabel" minOccurs="0"/>
                <xsd:element ref="ns2:Bevillingsgivere" minOccurs="0"/>
                <xsd:element ref="ns2:FinanceYear" minOccurs="0"/>
                <xsd:element ref="ns2:WebInfoLawCodes" minOccurs="0"/>
                <xsd:element ref="ns5:Afrapportering" minOccurs="0"/>
                <xsd:element ref="ns3:Kontaktpersoner" minOccurs="0"/>
                <xsd:element ref="ns3:Skribenter" minOccurs="0"/>
                <xsd:element ref="ns6:Projec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8" ma:displayName="Beskrivelse" ma:internalName="Comments">
      <xsd:simpleType>
        <xsd:restriction base="dms:Note">
          <xsd:maxLength value="255"/>
        </xsd:restriction>
      </xsd:simpleType>
    </xsd:element>
    <xsd:element name="PublishingStartDate" ma:index="9" nillable="true" ma:displayName="Startdato for planlægning" ma:internalName="PublishingStartDate">
      <xsd:simpleType>
        <xsd:restriction base="dms:Unknown"/>
      </xsd:simpleType>
    </xsd:element>
    <xsd:element name="PublishingExpirationDate" ma:index="10" nillable="true" ma:displayName="Slutdato for planlægning" ma:internalName="PublishingExpirationDate">
      <xsd:simpleType>
        <xsd:restriction base="dms:Unknown"/>
      </xsd:simpleType>
    </xsd:element>
    <xsd:element name="PublishingContact" ma:index="11" nillable="true" ma:displayName="Kontaktperson" ma:list="UserInfo" ma:internalName="Publishing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ContactEmail" ma:index="12" nillable="true" ma:displayName="E-mail-adresse på kontaktperson" ma:internalName="PublishingContactEmail">
      <xsd:simpleType>
        <xsd:restriction base="dms:Text">
          <xsd:maxLength value="255"/>
        </xsd:restriction>
      </xsd:simpleType>
    </xsd:element>
    <xsd:element name="PublishingContactName" ma:index="13" nillable="true" ma:displayName="Navn på kontaktperson" ma:internalName="PublishingContactName">
      <xsd:simpleType>
        <xsd:restriction base="dms:Text">
          <xsd:maxLength value="255"/>
        </xsd:restriction>
      </xsd:simpleType>
    </xsd:element>
    <xsd:element name="PublishingContactPicture" ma:index="14" nillable="true" ma:displayName="Billede af kontaktperson" ma:format="Image" ma:internalName="PublishingContact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PageLayout" ma:index="15" nillable="true" ma:displayName="Sidelayout" ma:internalName="PublishingPageLayout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VariationGroupID" ma:index="16" nillable="true" ma:displayName="Variationsgruppe-id" ma:hidden="true" ma:internalName="PublishingVariationGroupID">
      <xsd:simpleType>
        <xsd:restriction base="dms:Text">
          <xsd:maxLength value="255"/>
        </xsd:restriction>
      </xsd:simpleType>
    </xsd:element>
    <xsd:element name="PublishingVariationRelationshipLinkFieldID" ma:index="17" nillable="true" ma:displayName="Relationshyperlink for variation" ma:hidden="true" ma:internalName="PublishingVariationRelationshipLinkFieldI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RollupImage" ma:index="18" nillable="true" ma:displayName="Opløftningsbillede" ma:internalName="PublishingRollupImage">
      <xsd:simpleType>
        <xsd:restriction base="dms:Unknown"/>
      </xsd:simpleType>
    </xsd:element>
    <xsd:element name="Audience" ma:index="19" nillable="true" ma:displayName="Målgrupper" ma:description="" ma:internalName="Audience">
      <xsd:simpleType>
        <xsd:restriction base="dms:Unknown"/>
      </xsd:simpleType>
    </xsd:element>
    <xsd:element name="PublishingPageImage" ma:index="20" nillable="true" ma:displayName="Sidebillede" ma:internalName="PublishingPageImage">
      <xsd:simpleType>
        <xsd:restriction base="dms:Unknown"/>
      </xsd:simpleType>
    </xsd:element>
    <xsd:element name="PublishingPageContent" ma:index="21" nillable="true" ma:displayName="Sideindhold" ma:internalName="PublishingPageContent">
      <xsd:simpleType>
        <xsd:restriction base="dms:Unknown"/>
      </xsd:simpleType>
    </xsd:element>
    <xsd:element name="SummaryLinks" ma:index="22" nillable="true" ma:displayName="Oversigtshyperlinks" ma:internalName="SummaryLinks">
      <xsd:simpleType>
        <xsd:restriction base="dms:Unknown"/>
      </xsd:simpleType>
    </xsd:element>
    <xsd:element name="ArticleByLine" ma:index="23" nillable="true" ma:displayName="Forfatterlinje" ma:internalName="ArticleByLine">
      <xsd:simpleType>
        <xsd:restriction base="dms:Text">
          <xsd:maxLength value="255"/>
        </xsd:restriction>
      </xsd:simpleType>
    </xsd:element>
    <xsd:element name="ArticleStartDate" ma:index="24" nillable="true" ma:displayName="Artikeldato" ma:format="DateOnly" ma:internalName="ArticleStartDate">
      <xsd:simpleType>
        <xsd:restriction base="dms:DateTime"/>
      </xsd:simpleType>
    </xsd:element>
    <xsd:element name="PublishingImageCaption" ma:index="25" nillable="true" ma:displayName="Billedtekst" ma:internalName="PublishingImageCaption">
      <xsd:simpleType>
        <xsd:restriction base="dms:Unknown"/>
      </xsd:simpleType>
    </xsd:element>
    <xsd:element name="HeaderStyleDefinitions" ma:index="26" nillable="true" ma:displayName="Typografidefinitioner" ma:hidden="true" ma:internalName="HeaderStyleDefinitions">
      <xsd:simpleType>
        <xsd:restriction base="dms:Unknown"/>
      </xsd:simpleType>
    </xsd:element>
    <xsd:element name="DynamicPublishingContent0" ma:index="41" nillable="true" ma:displayName="Dynamisk sideindhold (1)" ma:hidden="true" ma:internalName="DynamicPublishingContent0">
      <xsd:simpleType>
        <xsd:restriction base="dms:Unknown"/>
      </xsd:simpleType>
    </xsd:element>
    <xsd:element name="DynamicPublishingContent1" ma:index="42" nillable="true" ma:displayName="Dynamisk sideindhold (2)" ma:hidden="true" ma:internalName="DynamicPublishingContent1">
      <xsd:simpleType>
        <xsd:restriction base="dms:Unknown"/>
      </xsd:simpleType>
    </xsd:element>
    <xsd:element name="DynamicPublishingContent2" ma:index="43" nillable="true" ma:displayName="Dynamisk sideindhold (3)" ma:hidden="true" ma:internalName="DynamicPublishingContent2">
      <xsd:simpleType>
        <xsd:restriction base="dms:Unknown"/>
      </xsd:simpleType>
    </xsd:element>
    <xsd:element name="DynamicPublishingContent3" ma:index="44" nillable="true" ma:displayName="Dynamisk sideindhold (4)" ma:hidden="true" ma:internalName="DynamicPublishingContent3">
      <xsd:simpleType>
        <xsd:restriction base="dms:Unknown"/>
      </xsd:simpleType>
    </xsd:element>
    <xsd:element name="DynamicPublishingContent4" ma:index="45" nillable="true" ma:displayName="Dynamisk sideindhold (5)" ma:hidden="true" ma:internalName="DynamicPublishingContent4">
      <xsd:simpleType>
        <xsd:restriction base="dms:Unknown"/>
      </xsd:simpleType>
    </xsd:element>
    <xsd:element name="DynamicPublishingContent5" ma:index="46" nillable="true" ma:displayName="Dynamisk sideindhold (6)" ma:hidden="true" ma:internalName="DynamicPublishingContent5">
      <xsd:simpleType>
        <xsd:restriction base="dms:Unknown"/>
      </xsd:simpleType>
    </xsd:element>
    <xsd:element name="DynamicPublishingContent6" ma:index="59" nillable="true" ma:displayName="Dynamisk sideindhold (7)" ma:hidden="true" ma:internalName="DynamicPublishingContent6">
      <xsd:simpleType>
        <xsd:restriction base="dms:Unknown"/>
      </xsd:simpleType>
    </xsd:element>
    <xsd:element name="DynamicPublishingContent7" ma:index="60" nillable="true" ma:displayName="Dynamisk sideindhold (8)" ma:hidden="true" ma:internalName="DynamicPublishingContent7">
      <xsd:simpleType>
        <xsd:restriction base="dms:Unknown"/>
      </xsd:simpleType>
    </xsd:element>
    <xsd:element name="DynamicPublishingContent8" ma:index="61" nillable="true" ma:displayName="Dynamisk sideindhold (9)" ma:hidden="true" ma:internalName="DynamicPublishingContent8">
      <xsd:simpleType>
        <xsd:restriction base="dms:Unknown"/>
      </xsd:simpleType>
    </xsd:element>
    <xsd:element name="DynamicPublishingContent9" ma:index="62" nillable="true" ma:displayName="Dynamisk sideindhold (10)" ma:hidden="true" ma:internalName="DynamicPublishingContent9">
      <xsd:simpleType>
        <xsd:restriction base="dms:Unknown"/>
      </xsd:simpleType>
    </xsd:element>
    <xsd:element name="DynamicPublishingContent10" ma:index="63" nillable="true" ma:displayName="Dynamisk sideindhold (11)" ma:hidden="true" ma:internalName="DynamicPublishingContent10">
      <xsd:simpleType>
        <xsd:restriction base="dms:Unknown"/>
      </xsd:simpleType>
    </xsd:element>
    <xsd:element name="DynamicPublishingContent11" ma:index="64" nillable="true" ma:displayName="Dynamisk sideindhold (12)" ma:hidden="true" ma:internalName="DynamicPublishingContent11">
      <xsd:simpleType>
        <xsd:restriction base="dms:Unknown"/>
      </xsd:simpleType>
    </xsd:element>
    <xsd:element name="DynamicPublishingContent12" ma:index="65" nillable="true" ma:displayName="Dynamisk sideindhold (13)" ma:hidden="true" ma:internalName="DynamicPublishingContent12">
      <xsd:simpleType>
        <xsd:restriction base="dms:Unknown"/>
      </xsd:simpleType>
    </xsd:element>
    <xsd:element name="DynamicPublishingContent13" ma:index="66" nillable="true" ma:displayName="Dynamisk sideindhold (14)" ma:hidden="true" ma:internalName="DynamicPublishingContent13">
      <xsd:simpleType>
        <xsd:restriction base="dms:Unknown"/>
      </xsd:simpleType>
    </xsd:element>
    <xsd:element name="DynamicPublishingContent14" ma:index="67" nillable="true" ma:displayName="Dynamisk sideindhold (15)" ma:hidden="true" ma:internalName="DynamicPublishingContent14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7f136-810f-4bf1-8799-fe74b7b13f91" elementFormDefault="qualified">
    <xsd:import namespace="http://schemas.microsoft.com/office/2006/documentManagement/types"/>
    <xsd:import namespace="http://schemas.microsoft.com/office/infopath/2007/PartnerControls"/>
    <xsd:element name="Ansvarligafdeling" ma:index="27" nillable="true" ma:displayName="Ansvarlig afdeling" ma:list="{2b5a13a3-256c-433f-bc8b-bde4d05df095}" ma:internalName="Ansvarligafdeling" ma:showField="Title" ma:web="303eeafb-7dff-46db-9396-e9c651f530ea">
      <xsd:simpleType>
        <xsd:restriction base="dms:Lookup"/>
      </xsd:simpleType>
    </xsd:element>
    <xsd:element name="Rettighedsgruppe" ma:index="29" ma:displayName="Rettighedsgruppe" ma:default="2;#Basis" ma:list="{cd861654-9942-42cc-b4e8-22e2eb33fafe}" ma:internalName="Rettighedsgruppe" ma:readOnly="false" ma:showField="Title" ma:web="303eeafb-7dff-46db-9396-e9c651f530ea">
      <xsd:simpleType>
        <xsd:restriction base="dms:Lookup"/>
      </xsd:simpleType>
    </xsd:element>
    <xsd:element name="Afsender" ma:index="36" nillable="true" ma:displayName="Afsender" ma:default="2;#Landscentret" ma:list="{b497b606-9a6f-4593-a3de-acb9bcbea154}" ma:internalName="Afsender" ma:showField="LinkTitleNoMenu" ma:web="303eeafb-7dff-46db-9396-e9c651f530ea">
      <xsd:simpleType>
        <xsd:restriction base="dms:Lookup"/>
      </xsd:simpleType>
    </xsd:element>
    <xsd:element name="Arkiveringsdato" ma:index="37" nillable="true" ma:displayName="Arkiveringsdato" ma:format="DateOnly" ma:internalName="Arkiveringsdato" ma:readOnly="false">
      <xsd:simpleType>
        <xsd:restriction base="dms:DateTime"/>
      </xsd:simpleType>
    </xsd:element>
    <xsd:element name="Ingen_x0020_besked_x0020_ved_x0020_arkivering" ma:index="38" nillable="true" ma:displayName="Ingen besked ved arkivering" ma:default="0" ma:description="Klik her, for ikke at modtage en besked, når dokumentet når sin udløbsdato" ma:internalName="Ingen_x0020_besked_x0020_ved_x0020_arkivering">
      <xsd:simpleType>
        <xsd:restriction base="dms:Boolean"/>
      </xsd:simpleType>
    </xsd:element>
    <xsd:element name="HideInRollups" ma:index="39" nillable="true" ma:displayName="Skjul i artikellister" ma:default="0" ma:description="Klik her for at skjule siden i artikellister" ma:internalName="HideInRollups">
      <xsd:simpleType>
        <xsd:restriction base="dms:Boolean"/>
      </xsd:simpleType>
    </xsd:element>
    <xsd:element name="IsHiddenFromRollup" ma:index="40" nillable="true" ma:displayName="Skjult i artikellister (system)" ma:decimals="0" ma:default="0" ma:description="Understøtter infrastrukturen" ma:internalName="IsHiddenFromRollup">
      <xsd:simpleType>
        <xsd:restriction base="dms:Number"/>
      </xsd:simpleType>
    </xsd:element>
    <xsd:element name="EnclosureFor" ma:index="48" nillable="true" ma:displayName="Bilag til" ma:description="Peger på bilagets moderdokument" ma:internalName="EnclosureFo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GammelURL" ma:index="49" nillable="true" ma:displayName="Gammel URL" ma:description="Tidligere placering på landbrugsinfo" ma:internalName="GammelURL">
      <xsd:simpleType>
        <xsd:restriction base="dms:Text">
          <xsd:maxLength value="255"/>
        </xsd:restriction>
      </xsd:simpleType>
    </xsd:element>
    <xsd:element name="NetSkabelonValue" ma:index="50" nillable="true" ma:displayName="NetSkabelon værdier" ma:internalName="NetSkabelonValue">
      <xsd:simpleType>
        <xsd:restriction base="dms:Text">
          <xsd:maxLength value="255"/>
        </xsd:restriction>
      </xsd:simpleType>
    </xsd:element>
    <xsd:element name="Projekter" ma:index="51" nillable="true" ma:displayName="Projekter" ma:list="{ecf07d35-95fb-4bda-ad72-e46544058ec2}" ma:internalName="Projekter" ma:showField="LinkTitleNoMenu" ma:web="{303eeafb-7dff-46db-9396-e9c651f530ea}">
      <xsd:simpleType>
        <xsd:restriction base="dms:Unknown"/>
      </xsd:simpleType>
    </xsd:element>
    <xsd:element name="WebInfoSubjects" ma:index="52" nillable="true" ma:displayName="Emneord" ma:description="Knyt emneord til din artikel. Benyttes primært til nyhedsbreve." ma:list="{c1fcffa3-db61-496d-89f0-dea25d970c75}" ma:internalName="WebInfoSubjects" ma:showField="LinkTitleNoMenu" ma:web="303eeafb-7dff-46db-9396-e9c651f530ea">
      <xsd:simpleType>
        <xsd:restriction base="dms:Unknown"/>
      </xsd:simpleType>
    </xsd:element>
    <xsd:element name="HitCount" ma:index="53" nillable="true" ma:displayName="HitCount (system)" ma:decimals="0" ma:default="0" ma:description="Antal gange et dokument er set af en bruger" ma:internalName="HitCount" ma:readOnly="false">
      <xsd:simpleType>
        <xsd:restriction base="dms:Number"/>
      </xsd:simpleType>
    </xsd:element>
    <xsd:element name="PermalinkID" ma:index="54" nillable="true" ma:displayName="Permalink ID" ma:description="Unik ID for artiklen som kan benyttes til permalink" ma:internalName="PermalinkID" ma:readOnly="false">
      <xsd:simpleType>
        <xsd:restriction base="dms:Text">
          <xsd:maxLength value="255"/>
        </xsd:restriction>
      </xsd:simpleType>
    </xsd:element>
    <xsd:element name="WebInfoMultiSelect" ma:index="55" nillable="true" ma:displayName="Tilvalg" ma:description="Mulighed for et antal tilvalg gemt i et samlet felt." ma:internalName="WebInfoMultiSelect">
      <xsd:simpleType>
        <xsd:restriction base="dms:Unknown"/>
      </xsd:simpleType>
    </xsd:element>
    <xsd:element name="TaksonomiTaxHTField0" ma:index="68" nillable="true" ma:taxonomy="true" ma:internalName="TaksonomiTaxHTField0" ma:taxonomyFieldName="Taksonomi" ma:displayName="Taksonomi" ma:fieldId="{6e43b4ee-656e-4e6d-875c-6c0fe73b7faf}" ma:taxonomyMulti="true" ma:sspId="2476898c-5e7e-458a-8d26-e528e2e6d5ce" ma:termSetId="65f14c63-6b42-47e9-9739-973b2f9a435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evillingsgivere" ma:index="72" nillable="true" ma:displayName="Bevillingsgivere" ma:list="9ccd692b-b01f-4300-9d4e-b4fb85c2c995" ma:internalName="Bevillingsgivere" ma:showField="LinkTitleNoMenu" ma:web="303eeafb-7dff-46db-9396-e9c651f530ea">
      <xsd:simpleType>
        <xsd:restriction base="dms:Unknown"/>
      </xsd:simpleType>
    </xsd:element>
    <xsd:element name="FinanceYear" ma:index="73" nillable="true" ma:displayName="Bevillingsår" ma:decimals="0" ma:internalName="FinanceYear">
      <xsd:simpleType>
        <xsd:restriction base="dms:Number"/>
      </xsd:simpleType>
    </xsd:element>
    <xsd:element name="WebInfoLawCodes" ma:index="74" nillable="true" ma:displayName="Lovkoder" ma:description="Knyt lovkoder til din artikel." ma:list="{908f6eb6-a66b-478a-a99e-d2541dc092be}" ma:internalName="WebInfoLawCodes" ma:showField="LinkTitleNoMenu" ma:web="303eeafb-7dff-46db-9396-e9c651f530ea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14257-579e-4a1f-bbbb-3c8dd7393476" elementFormDefault="qualified">
    <xsd:import namespace="http://schemas.microsoft.com/office/2006/documentManagement/types"/>
    <xsd:import namespace="http://schemas.microsoft.com/office/infopath/2007/PartnerControls"/>
    <xsd:element name="Forfattere" ma:index="28" nillable="true" ma:displayName="Forfattere" ma:list="UserInfo" ma:SharePointGroup="0" ma:internalName="Forfatter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istekode" ma:index="30" nillable="true" ma:displayName="Listekode" ma:internalName="Listekode">
      <xsd:simpleType>
        <xsd:restriction base="dms:Text">
          <xsd:maxLength value="255"/>
        </xsd:restriction>
      </xsd:simpleType>
    </xsd:element>
    <xsd:element name="Nummer" ma:index="31" nillable="true" ma:displayName="Nummer" ma:internalName="Nummer">
      <xsd:simpleType>
        <xsd:restriction base="dms:Text">
          <xsd:maxLength value="255"/>
        </xsd:restriction>
      </xsd:simpleType>
    </xsd:element>
    <xsd:element name="Noegleord" ma:index="32" nillable="true" ma:displayName="Nøgleord" ma:internalName="Noegleord">
      <xsd:simpleType>
        <xsd:restriction base="dms:Text">
          <xsd:maxLength value="255"/>
        </xsd:restriction>
      </xsd:simpleType>
    </xsd:element>
    <xsd:element name="Informationsserie" ma:index="33" nillable="true" ma:displayName="Historisk informationsserie" ma:internalName="Informationsserie">
      <xsd:simpleType>
        <xsd:restriction base="dms:Text">
          <xsd:maxLength value="255"/>
        </xsd:restriction>
      </xsd:simpleType>
    </xsd:element>
    <xsd:element name="Bekraeftelsesdato" ma:index="34" nillable="true" ma:displayName="Bekræftelsesdato" ma:format="DateTime" ma:internalName="Bekraeftelsesdato">
      <xsd:simpleType>
        <xsd:restriction base="dms:DateTime"/>
      </xsd:simpleType>
    </xsd:element>
    <xsd:element name="Revisionsdato" ma:index="35" nillable="true" ma:displayName="Revisionsdato" ma:format="DateTime" ma:internalName="Revisionsdato">
      <xsd:simpleType>
        <xsd:restriction base="dms:DateTime"/>
      </xsd:simpleType>
    </xsd:element>
    <xsd:element name="Sorteringsorden" ma:index="47" nillable="true" ma:displayName="Sorteringsorden" ma:decimals="0" ma:internalName="Sorteringsorden">
      <xsd:simpleType>
        <xsd:restriction base="dms:Number"/>
      </xsd:simpleType>
    </xsd:element>
    <xsd:element name="Kontaktpersoner" ma:index="76" nillable="true" ma:displayName="Kontaktpersoner" ma:list="UserInfo" ma:SharePointGroup="0" ma:internalName="Kontaktpersoner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kribenter" ma:index="77" nillable="true" ma:displayName="Skribenter" ma:list="UserInfo" ma:SharePointGroup="0" ma:internalName="Skribenter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eeafb-7dff-46db-9396-e9c651f530ea" elementFormDefault="qualified">
    <xsd:import namespace="http://schemas.microsoft.com/office/2006/documentManagement/types"/>
    <xsd:import namespace="http://schemas.microsoft.com/office/infopath/2007/PartnerControls"/>
    <xsd:element name="_dlc_DocId" ma:index="56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57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5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69" nillable="true" ma:displayName="Taxonomy Catch All Column" ma:description="" ma:list="{00a11604-cdb1-438d-8b4c-a208f6918db7}" ma:internalName="TaxCatchAll" ma:showField="CatchAllData" ma:web="303eeafb-7dff-46db-9396-e9c651f530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70" nillable="true" ma:displayName="Taxonomy Catch All Column1" ma:description="" ma:hidden="true" ma:list="{00a11604-cdb1-438d-8b4c-a208f6918db7}" ma:internalName="TaxCatchAllLabel" ma:readOnly="true" ma:showField="CatchAllDataLabel" ma:web="303eeafb-7dff-46db-9396-e9c651f530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19670-a623-4c4a-8cd0-9c7122017949" elementFormDefault="qualified">
    <xsd:import namespace="http://schemas.microsoft.com/office/2006/documentManagement/types"/>
    <xsd:import namespace="http://schemas.microsoft.com/office/infopath/2007/PartnerControls"/>
    <xsd:element name="Afrapportering" ma:index="75" nillable="true" ma:displayName="Afrapportering" ma:list="{126d356a-4f5c-4bbb-91a6-e07af1934e19}" ma:internalName="Afrapportering" ma:showField="LinkTitleNoMenu" ma:web="{303eeafb-7dff-46db-9396-e9c651f530ea}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0df750-5352-4088-a10b-a69e290d946e" elementFormDefault="qualified">
    <xsd:import namespace="http://schemas.microsoft.com/office/2006/documentManagement/types"/>
    <xsd:import namespace="http://schemas.microsoft.com/office/infopath/2007/PartnerControls"/>
    <xsd:element name="ProjectID" ma:index="78" nillable="true" ma:displayName="ProjectID (system)" ma:internalName="ProjectI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C9582C-E30D-4BA4-A22C-210315E681B2}"/>
</file>

<file path=customXml/itemProps2.xml><?xml version="1.0" encoding="utf-8"?>
<ds:datastoreItem xmlns:ds="http://schemas.openxmlformats.org/officeDocument/2006/customXml" ds:itemID="{DE293ED8-CDA2-485E-B13D-69A341A991A8}"/>
</file>

<file path=customXml/itemProps3.xml><?xml version="1.0" encoding="utf-8"?>
<ds:datastoreItem xmlns:ds="http://schemas.openxmlformats.org/officeDocument/2006/customXml" ds:itemID="{379266A7-CAD4-41FA-A08B-1C9ED7EAE72E}"/>
</file>

<file path=customXml/itemProps4.xml><?xml version="1.0" encoding="utf-8"?>
<ds:datastoreItem xmlns:ds="http://schemas.openxmlformats.org/officeDocument/2006/customXml" ds:itemID="{9695BC6F-61EA-48CD-BED5-10A23B636809}"/>
</file>

<file path=docProps/app.xml><?xml version="1.0" encoding="utf-8"?>
<Properties xmlns="http://schemas.openxmlformats.org/officeDocument/2006/extended-properties" xmlns:vt="http://schemas.openxmlformats.org/officeDocument/2006/docPropsVTypes">
  <Template>SEGES</Template>
  <TotalTime>564</TotalTime>
  <Words>511</Words>
  <Application>Microsoft Office PowerPoint</Application>
  <PresentationFormat>Skærmshow (4:3)</PresentationFormat>
  <Paragraphs>179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SEGES</vt:lpstr>
      <vt:lpstr>vandområdeplaner - økonomiske udfordringer - eksempel</vt:lpstr>
      <vt:lpstr>Kvælstofindsats i fht. kystvande på landsplan</vt:lpstr>
      <vt:lpstr>Kvælstofindsats i fht. kystvande på landsplan</vt:lpstr>
      <vt:lpstr>Baseline for vandområderne Nissum Fjord og Ringkøbing Fjord</vt:lpstr>
      <vt:lpstr>Baselineeffekt på N-udledning</vt:lpstr>
      <vt:lpstr>Effekt af forventede nye vådområdeprojekter</vt:lpstr>
      <vt:lpstr>Målsætninger for vandområderne Nissum Fjord og Ringkøbing Fjord</vt:lpstr>
      <vt:lpstr>Krav til reduktion i udvaskning fra rodzonen</vt:lpstr>
      <vt:lpstr>Krav til braklægning</vt:lpstr>
      <vt:lpstr>Hvem bliver især økonomisk udfordret?</vt:lpstr>
      <vt:lpstr>Case beregning for Svinebrug i Odense Fjord oplandet</vt:lpstr>
      <vt:lpstr>Tab på grund af kvælstofindsats</vt:lpstr>
    </vt:vector>
  </TitlesOfParts>
  <Company>Videncentret for Landbrug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Præsentation: Vandområdeplaner</dc:title>
  <dc:creator>Søren Kolind Hvid</dc:creator>
  <cp:keywords>SEGES</cp:keywords>
  <cp:lastModifiedBy>Pia Sørensen</cp:lastModifiedBy>
  <cp:revision>51</cp:revision>
  <cp:lastPrinted>2014-12-09T10:53:47Z</cp:lastPrinted>
  <dcterms:created xsi:type="dcterms:W3CDTF">2015-02-24T12:02:12Z</dcterms:created>
  <dcterms:modified xsi:type="dcterms:W3CDTF">2015-11-11T07:07:30Z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0x010100C568DB52D9D0A14D9B2FDCC96666E9F2007948130EC3DB064584E219954237AF3900242457EFB8B24247815D688C526CD44D00C26A9DBCB02B5C4DA1F017B836C045C00060750ADE2E6249BABB5C6118FC133DE800B6E1A9893ABA4670B08C14B9C53A30D30016A1B8B879019B40A89B0294CD42210C</vt:lpwstr>
  </property>
  <property fmtid="{D5CDD505-2E9C-101B-9397-08002B2CF9AE}" pid="3" name="_dlc_DocIdItemGuid">
    <vt:lpwstr>2486b47a-4ae0-41d6-9115-d7e72c82868c</vt:lpwstr>
  </property>
  <property fmtid="{D5CDD505-2E9C-101B-9397-08002B2CF9AE}" pid="4" name="Taksonomi">
    <vt:lpwstr/>
  </property>
</Properties>
</file>